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</p:sldIdLst>
  <p:sldSz cy="5143500" cx="9144000"/>
  <p:notesSz cx="6858000" cy="9144000"/>
  <p:embeddedFontLst>
    <p:embeddedFont>
      <p:font typeface="Proxima Nova"/>
      <p:regular r:id="rId126"/>
      <p:bold r:id="rId127"/>
      <p:italic r:id="rId128"/>
      <p:boldItalic r:id="rId129"/>
    </p:embeddedFont>
    <p:embeddedFont>
      <p:font typeface="Alfa Slab One"/>
      <p:regular r:id="rId1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C400A36-C789-4A73-B55E-0B5D35BE673C}">
  <a:tblStyle styleId="{FC400A36-C789-4A73-B55E-0B5D35BE67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font" Target="fonts/ProximaNova-boldItalic.fntdata"/><Relationship Id="rId128" Type="http://schemas.openxmlformats.org/officeDocument/2006/relationships/font" Target="fonts/ProximaNova-italic.fntdata"/><Relationship Id="rId127" Type="http://schemas.openxmlformats.org/officeDocument/2006/relationships/font" Target="fonts/ProximaNova-bold.fntdata"/><Relationship Id="rId126" Type="http://schemas.openxmlformats.org/officeDocument/2006/relationships/font" Target="fonts/ProximaNova-regular.fntdata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0" Type="http://schemas.openxmlformats.org/officeDocument/2006/relationships/font" Target="fonts/AlfaSlabOne-regular.fntdata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e8520044ec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e8520044ec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e8639df794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e8639df79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1e8639df794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1e8639df79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1e8639df794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1e8639df794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e8639df794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1e8639df794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e8639df794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e8639df794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e8639df794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1e8639df794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1e8639df794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1e8639df794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e8639df794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1e8639df794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1e8639df794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1e8639df794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e8639df794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1e8639df794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e8520044ec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e8520044ec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e8639df794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1e8639df794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1e8639df794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1e8639df794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1e8639df794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1e8639df794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1e8639df794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1e8639df794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1e8639df794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1e8639df794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1e8639df794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1e8639df794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1e8639df794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1e8639df794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1e8639df794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1e8639df794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1e8639df79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1e8639df79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1e8639df794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1e8639df794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e8520044ec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e8520044ec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e8520044ec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e8520044ec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e8520044ec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e8520044ec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e8520044ec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e8520044ec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e8520044ec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e8520044ec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e8520044ec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e8520044ec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e8520044ec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e8520044ec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e8520044ec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e8520044ec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e8520044e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e8520044e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e8520044ec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e8520044ec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8520044ec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e8520044ec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e8520044ec_0_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e8520044ec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e8520044ec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e8520044ec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e8520044ec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e8520044ec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e8520044ec_0_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e8520044ec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e8520044ec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e8520044ec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e85e66a7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e85e66a7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e85e66a7a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e85e66a7a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e85e66a7a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e85e66a7a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e8520044ec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e8520044ec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e85e66a7a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e85e66a7a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e85e66a7a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e85e66a7a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e85e66a7a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e85e66a7a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e85e66a7a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e85e66a7a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e85e66a7a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e85e66a7a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e85e66a7aa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e85e66a7a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e85e66a7aa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e85e66a7a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e85e66a7aa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e85e66a7a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e85e66a7aa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e85e66a7aa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e85e66a7aa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e85e66a7aa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e8520044ec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e8520044ec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e85e66a7aa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e85e66a7aa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e85e66a7aa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e85e66a7aa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e85e66a7aa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e85e66a7aa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e85e66a7aa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e85e66a7aa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e85e66a7aa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e85e66a7aa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e85e66a7aa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e85e66a7aa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e85e66a7aa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e85e66a7aa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e85e66a7aa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e85e66a7aa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e85e66a7aa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e85e66a7aa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e85e66a7aa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e85e66a7aa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e8520044ec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e8520044ec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e85e66a7aa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e85e66a7aa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e85e66a7aa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e85e66a7aa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e85e66a7aa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e85e66a7aa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e85e66a7aa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e85e66a7aa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e85e66a7aa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e85e66a7aa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e85e66a7aa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e85e66a7aa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e85e66a7aa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e85e66a7aa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e85e66a7aa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e85e66a7aa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e85e66a7aa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e85e66a7aa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e85e66a7aa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e85e66a7aa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e8520044ec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e8520044ec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e85e66a7aa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e85e66a7aa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e85e66a7aa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e85e66a7aa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e85e66a7aa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e85e66a7aa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e85e66a7aa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e85e66a7aa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e85e66a7aa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e85e66a7aa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e85e66a7aa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e85e66a7aa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e85e66a7aa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e85e66a7aa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e85e66a7aa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e85e66a7aa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e85e66a7aa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e85e66a7aa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e85e66a7aa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e85e66a7aa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e8520044ec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e8520044ec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e85e66a7aa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e85e66a7aa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e85e66a7aa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1e85e66a7aa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e85e66a7aa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1e85e66a7aa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e85e66a7aa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e85e66a7aa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e85e66a7aa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e85e66a7aa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e85e66a7aa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e85e66a7aa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e85e66a7aa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e85e66a7aa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e85e66a7aa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e85e66a7aa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e85e66a7aa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e85e66a7aa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e85e66a7aa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1e85e66a7aa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e8520044ec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e8520044ec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e85e66a7aa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e85e66a7aa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e85e66a7aa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e85e66a7aa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e85e66a7aa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1e85e66a7aa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e85e66a7aa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1e85e66a7aa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e85e66a7aa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1e85e66a7aa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e85e66a7aa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e85e66a7aa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e85e66a7aa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1e85e66a7aa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e8639df7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e8639df7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e8639df79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1e8639df79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e8639df79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e8639df79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8520044ec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e8520044ec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e8639df79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e8639df79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e8639df79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1e8639df79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e8639df79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e8639df79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e8639df79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e8639df79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e8639df79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e8639df79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e8639df79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1e8639df79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e8639df79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1e8639df79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e8639df79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1e8639df79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e8639df794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1e8639df79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e8639df79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1e8639df79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57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57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54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hyperlink" Target="https://youtu.be/7p4uzb-tiRQ" TargetMode="External"/><Relationship Id="rId4" Type="http://schemas.openxmlformats.org/officeDocument/2006/relationships/image" Target="../media/image58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5.jpg"/><Relationship Id="rId4" Type="http://schemas.openxmlformats.org/officeDocument/2006/relationships/image" Target="../media/image2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.png"/><Relationship Id="rId4" Type="http://schemas.openxmlformats.org/officeDocument/2006/relationships/image" Target="../media/image4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8.png"/><Relationship Id="rId4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3.png"/><Relationship Id="rId4" Type="http://schemas.openxmlformats.org/officeDocument/2006/relationships/image" Target="../media/image3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6.png"/><Relationship Id="rId4" Type="http://schemas.openxmlformats.org/officeDocument/2006/relationships/image" Target="../media/image4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49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5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43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59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53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55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63.png"/><Relationship Id="rId4" Type="http://schemas.openxmlformats.org/officeDocument/2006/relationships/image" Target="../media/image50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60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/>
              <a:t>Git e Github</a:t>
            </a:r>
            <a:endParaRPr sz="6000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Do básico ao trabalho em equipe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Git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152475"/>
            <a:ext cx="281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Trabalho em equipe</a:t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509" y="445025"/>
            <a:ext cx="2836978" cy="3789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Alterar / desfazer commit no Github</a:t>
            </a:r>
            <a:endParaRPr/>
          </a:p>
        </p:txBody>
      </p:sp>
      <p:sp>
        <p:nvSpPr>
          <p:cNvPr id="751" name="Google Shape;751;p1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Essas mudanças citadas são fáceis no repositório local, mas o Github não deixa elas serem feitas.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Essas mudanças alteram o histórico do repositório, então tem uma proteção para não fazerem coisa errada sem querer.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Para obrigar o github a aceitar nossas modificações, temos que fazer um </a:t>
            </a:r>
            <a:r>
              <a:rPr i="1" lang="pt-BR"/>
              <a:t>push</a:t>
            </a:r>
            <a:r>
              <a:rPr lang="pt-BR"/>
              <a:t> delas com a flag “-f”, para forçar o github a aceitar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CUIDADO COM O -f</a:t>
            </a:r>
            <a:endParaRPr/>
          </a:p>
        </p:txBody>
      </p:sp>
      <p:sp>
        <p:nvSpPr>
          <p:cNvPr id="757" name="Google Shape;757;p1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Isso vai reescrever o histórico e você pode perder commits antigos. Se alguém fez modificações numa branch e você forçar suas modificações, o que seu colega fez será perdido.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Ainda estará no repositório local dele, mas pode não estar. Melhor tomar cuidado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Aviso dado, quando fizer um “--amend” ou um comando para desfazer um commit, basta fazer um push com -f: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pt-BR">
                <a:highlight>
                  <a:schemeClr val="lt2"/>
                </a:highlight>
              </a:rPr>
              <a:t>git push -f origin &lt;branch&gt;</a:t>
            </a:r>
            <a:endParaRPr i="1">
              <a:highlight>
                <a:schemeClr val="lt2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Prática</a:t>
            </a:r>
            <a:endParaRPr/>
          </a:p>
        </p:txBody>
      </p:sp>
      <p:sp>
        <p:nvSpPr>
          <p:cNvPr id="763" name="Google Shape;763;p114"/>
          <p:cNvSpPr txBox="1"/>
          <p:nvPr>
            <p:ph idx="1" type="body"/>
          </p:nvPr>
        </p:nvSpPr>
        <p:spPr>
          <a:xfrm>
            <a:off x="203575" y="1152475"/>
            <a:ext cx="872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Faça um commit e envie para o github. Depois altere-o (mude o nome ou adicione um arquivo) com o “--amend”. Faça um push force para ver a modificação no github.</a:t>
            </a:r>
            <a:endParaRPr/>
          </a:p>
        </p:txBody>
      </p:sp>
      <p:graphicFrame>
        <p:nvGraphicFramePr>
          <p:cNvPr id="764" name="Google Shape;764;p114"/>
          <p:cNvGraphicFramePr/>
          <p:nvPr/>
        </p:nvGraphicFramePr>
        <p:xfrm>
          <a:off x="1162850" y="2029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{FC400A36-C789-4A73-B55E-0B5D35BE673C}</a:tableStyleId>
              </a:tblPr>
              <a:tblGrid>
                <a:gridCol w="3514325"/>
                <a:gridCol w="3514325"/>
              </a:tblGrid>
              <a:tr h="35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git add .  | git add &lt;nome do arquivo&gt;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adiciona arquivos para serem “commitados”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5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git commit -m “mensagem”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git commit </a:t>
                      </a:r>
                      <a:r>
                        <a:rPr lang="pt-BR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--amend -m “mensagem”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git commit --amend --no-edit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edita o commit mais recente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edita o commit mais recente, mantendo a mensagem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548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git push -f origin &lt;nome da branch&gt;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força o envio do histórico local para o remoto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5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git checkout -b &lt;nome da branch&gt;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cria uma nova branch e muda para ela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5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git branch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exibe as branches existentes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15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Outros p</a:t>
            </a:r>
            <a:r>
              <a:rPr lang="pt-BR"/>
              <a:t>roblemas comuns</a:t>
            </a:r>
            <a:endParaRPr/>
          </a:p>
        </p:txBody>
      </p:sp>
      <p:sp>
        <p:nvSpPr>
          <p:cNvPr id="770" name="Google Shape;770;p115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(pesquise quando precisar)</a:t>
            </a:r>
            <a:endParaRPr/>
          </a:p>
        </p:txBody>
      </p:sp>
      <p:sp>
        <p:nvSpPr>
          <p:cNvPr id="771" name="Google Shape;771;p1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Editar commits mais antigos do que o último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Ter arquivos modificados e precisar mudar de branch, sem fazer commit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O que quer que você encontre, outra pessoa já passou. Deve ser fácil de achar solução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16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Dicas e boas práticas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1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Commit sem o “-m”</a:t>
            </a:r>
            <a:endParaRPr/>
          </a:p>
        </p:txBody>
      </p:sp>
      <p:sp>
        <p:nvSpPr>
          <p:cNvPr id="782" name="Google Shape;782;p11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Se você digitar apenas “git commit”, irá abrir um editor de texto (por padrão, o Nano). Nele você escreve a mensagem e, ao salvar e fechar, ela será a mensagem do commit.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600"/>
              <a:t>Útil para adicionar uma descrição além do título.</a:t>
            </a:r>
            <a:endParaRPr sz="1600"/>
          </a:p>
        </p:txBody>
      </p:sp>
      <p:pic>
        <p:nvPicPr>
          <p:cNvPr id="783" name="Google Shape;783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700" y="872375"/>
            <a:ext cx="5719501" cy="3398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1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Commit sem o “-m”</a:t>
            </a:r>
            <a:endParaRPr/>
          </a:p>
        </p:txBody>
      </p:sp>
      <p:sp>
        <p:nvSpPr>
          <p:cNvPr id="789" name="Google Shape;789;p118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600"/>
              <a:t>Você pode usar “git commit </a:t>
            </a:r>
            <a:r>
              <a:rPr lang="pt-BR" sz="1600"/>
              <a:t>--amend” para abrir o editor e editar a mensagem como quiser.</a:t>
            </a:r>
            <a:endParaRPr sz="1600"/>
          </a:p>
        </p:txBody>
      </p:sp>
      <p:pic>
        <p:nvPicPr>
          <p:cNvPr id="790" name="Google Shape;790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700" y="872375"/>
            <a:ext cx="5719501" cy="3398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Título de commit</a:t>
            </a:r>
            <a:endParaRPr/>
          </a:p>
        </p:txBody>
      </p:sp>
      <p:sp>
        <p:nvSpPr>
          <p:cNvPr id="796" name="Google Shape;796;p119"/>
          <p:cNvSpPr txBox="1"/>
          <p:nvPr>
            <p:ph idx="1" type="body"/>
          </p:nvPr>
        </p:nvSpPr>
        <p:spPr>
          <a:xfrm>
            <a:off x="311700" y="1152475"/>
            <a:ext cx="8520600" cy="36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Use títulos curtos e descritivos sobre o que foi feito.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/>
              <a:t>Nada de: “atualiza”, “nova versão”, “conserta bug”, “versão final”.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/>
              <a:t>Regra de ouro: imagine que é a continuação da frase “Este commit &lt;mensagem do commit&gt;”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/>
              <a:t>Por exemplo: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Atualiza cadastro de usuário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Conserta bug no pagamento de fatura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Refatora forma de salvar produtos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Atualiza README.md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600"/>
              <a:t>Dessa forma, ao bater o olho, sabemos o que foi feito ali.</a:t>
            </a:r>
            <a:endParaRPr sz="160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Mensagens de commit</a:t>
            </a:r>
            <a:endParaRPr/>
          </a:p>
        </p:txBody>
      </p:sp>
      <p:sp>
        <p:nvSpPr>
          <p:cNvPr id="802" name="Google Shape;802;p120"/>
          <p:cNvSpPr txBox="1"/>
          <p:nvPr>
            <p:ph idx="1" type="body"/>
          </p:nvPr>
        </p:nvSpPr>
        <p:spPr>
          <a:xfrm>
            <a:off x="311700" y="1152475"/>
            <a:ext cx="8520600" cy="36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site “Conventional Commits” contém algumas boas prática usadas por vários projetos. Vale a pena dar uma lida.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Não precisa seguir tudo que tem lá. Por exemplo, eu acho as flags “feat”, “fix”, “refactor” antes dos títulos um pouco desnecessárias em projetos pequenos.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Alguns projetos vão exigir alguns padrões do tipo.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Leia e decida o que faz sentido pra você.</a:t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Seja educado(a)</a:t>
            </a:r>
            <a:endParaRPr/>
          </a:p>
        </p:txBody>
      </p:sp>
      <p:sp>
        <p:nvSpPr>
          <p:cNvPr id="808" name="Google Shape;808;p121"/>
          <p:cNvSpPr txBox="1"/>
          <p:nvPr>
            <p:ph idx="1" type="body"/>
          </p:nvPr>
        </p:nvSpPr>
        <p:spPr>
          <a:xfrm>
            <a:off x="311700" y="1152475"/>
            <a:ext cx="8520600" cy="36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Durante o processo de review, cuidado para não ser rude e xingar o código do amiguinho. Ele se esforçou programando e não é legal desdenhar desse trabalho.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Quer sugerir uma mudança? Fale coisas como “que tal essa ideia?”, “acho melhor fazer assim, o que acha?”. Daí pode surgir uma discussão ou ele pode aceitar.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Não precisa ser super formal ou falar como se fosse uma criança de 5 anos, basta ser educado(a).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Sistemas de versionamento (VCS)</a:t>
            </a:r>
            <a:endParaRPr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/>
              <a:t>Centralizado</a:t>
            </a:r>
            <a:endParaRPr sz="1800"/>
          </a:p>
        </p:txBody>
      </p:sp>
      <p:sp>
        <p:nvSpPr>
          <p:cNvPr id="131" name="Google Shape;131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413" y="1882825"/>
            <a:ext cx="2124075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Pratique constantemente</a:t>
            </a:r>
            <a:endParaRPr/>
          </a:p>
        </p:txBody>
      </p:sp>
      <p:sp>
        <p:nvSpPr>
          <p:cNvPr id="814" name="Google Shape;814;p122"/>
          <p:cNvSpPr txBox="1"/>
          <p:nvPr>
            <p:ph idx="1" type="body"/>
          </p:nvPr>
        </p:nvSpPr>
        <p:spPr>
          <a:xfrm>
            <a:off x="311700" y="1152475"/>
            <a:ext cx="8520600" cy="36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São muitos comandos pra pouco tempo de apresentação. Apenas praticando eles se tornarão automáticos para você.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Que tal colocar aquele diretório de questões de P1 ou P2 no git? Adicionar as tarefas de outras cadeiras também. Projetos pessoais e por aí vai.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Quanto antes começar, melhor será.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Dica: salve tudo que você fizer na faculdade (código no github e textos no drive).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Mantenha a calma</a:t>
            </a:r>
            <a:endParaRPr/>
          </a:p>
        </p:txBody>
      </p:sp>
      <p:sp>
        <p:nvSpPr>
          <p:cNvPr id="820" name="Google Shape;820;p123"/>
          <p:cNvSpPr txBox="1"/>
          <p:nvPr>
            <p:ph idx="1" type="body"/>
          </p:nvPr>
        </p:nvSpPr>
        <p:spPr>
          <a:xfrm>
            <a:off x="311700" y="1152475"/>
            <a:ext cx="8520600" cy="36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Quando algo inesperado acontecer (não consegue fazer commit, não consegue fazer merge, alterações que seu colega fez não aparecem…) não se desespere!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Existem muitas situações que podem acontecer por um deslize e falta de experiência.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Não saia fazendo comandos aleatórios na esperança de resolver magicamente. Diferente de um código que mudamos aleatoriamente e podemos dar Ctrl+z, o git vai alterar os estados e pode virar uma bagunça pior.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Leia as mensagens de erro e procure soluções no Google. Parte do trabalho como programador(a) é resolver problemas, seja no código, no git, na máquina etc.</a:t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Aliases</a:t>
            </a:r>
            <a:endParaRPr/>
          </a:p>
        </p:txBody>
      </p:sp>
      <p:sp>
        <p:nvSpPr>
          <p:cNvPr id="826" name="Google Shape;826;p124"/>
          <p:cNvSpPr txBox="1"/>
          <p:nvPr>
            <p:ph idx="1" type="body"/>
          </p:nvPr>
        </p:nvSpPr>
        <p:spPr>
          <a:xfrm>
            <a:off x="311700" y="1152475"/>
            <a:ext cx="8520600" cy="36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Uma vez que você praticou e decorou os comandos, pode ficar chato digitar tanto sempre que quiser fazer commits.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Aliases são abreviações de comandos. Por exemplo, em vez de “git push origin &lt;nome da branch&gt;”, eu costumo usar “git push origin -u HEAD”. Isso faz com que eu não precise digitar o nome da branch, mas acaba sendo um comando maior. Eu posso abreviar para: “gp”: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pt-BR">
                <a:highlight>
                  <a:schemeClr val="lt2"/>
                </a:highlight>
              </a:rPr>
              <a:t>alias gp=”git push origin -u HEAD”</a:t>
            </a:r>
            <a:endParaRPr i="1">
              <a:highlight>
                <a:schemeClr val="lt2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Dessa forma, quando quero fazer push, e digito apenas “gp”.</a:t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Aliases</a:t>
            </a:r>
            <a:endParaRPr/>
          </a:p>
        </p:txBody>
      </p:sp>
      <p:sp>
        <p:nvSpPr>
          <p:cNvPr id="832" name="Google Shape;832;p125"/>
          <p:cNvSpPr txBox="1"/>
          <p:nvPr>
            <p:ph idx="1" type="body"/>
          </p:nvPr>
        </p:nvSpPr>
        <p:spPr>
          <a:xfrm>
            <a:off x="311700" y="1152475"/>
            <a:ext cx="8520600" cy="38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Outros aliases que eu uso: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pt-BR"/>
              <a:t>alias gs='git status'</a:t>
            </a:r>
            <a:endParaRPr i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/>
              <a:t>alias ga='git add -A'</a:t>
            </a:r>
            <a:endParaRPr i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/>
              <a:t>alias gm='git merge'</a:t>
            </a:r>
            <a:endParaRPr i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/>
              <a:t>alias gl='git log --graph --oneline --branches -15'</a:t>
            </a:r>
            <a:endParaRPr i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/>
              <a:t>alias gc='git commit -v'</a:t>
            </a:r>
            <a:endParaRPr i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/>
              <a:t>alias gb='git branch'</a:t>
            </a:r>
            <a:endParaRPr i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/>
              <a:t>alias gck='git checkout'</a:t>
            </a:r>
            <a:endParaRPr i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/>
              <a:t>alias gckb='git checkout -b'</a:t>
            </a:r>
            <a:endParaRPr i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/>
              <a:t>alias gpl='git pull'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i="1" lang="pt-BR"/>
              <a:t>alias gp='git push -u origin HEAD'</a:t>
            </a:r>
            <a:endParaRPr i="1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Aliases</a:t>
            </a:r>
            <a:endParaRPr/>
          </a:p>
        </p:txBody>
      </p:sp>
      <p:sp>
        <p:nvSpPr>
          <p:cNvPr id="838" name="Google Shape;838;p126"/>
          <p:cNvSpPr txBox="1"/>
          <p:nvPr>
            <p:ph idx="1" type="body"/>
          </p:nvPr>
        </p:nvSpPr>
        <p:spPr>
          <a:xfrm>
            <a:off x="311700" y="1152475"/>
            <a:ext cx="8520600" cy="38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Para configurar isso, adicione essas linhas no arquivo “~/.bashrc”, ou “~/.zshrc”, caso você use zsh.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Plugin de terminal</a:t>
            </a:r>
            <a:endParaRPr/>
          </a:p>
        </p:txBody>
      </p:sp>
      <p:sp>
        <p:nvSpPr>
          <p:cNvPr id="844" name="Google Shape;844;p127"/>
          <p:cNvSpPr txBox="1"/>
          <p:nvPr>
            <p:ph idx="1" type="body"/>
          </p:nvPr>
        </p:nvSpPr>
        <p:spPr>
          <a:xfrm>
            <a:off x="311700" y="1152475"/>
            <a:ext cx="8520600" cy="38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 meu terminal eu adiciono a funcionalidade de exibir o nome da branch que eu estou, e o status dela. Dessa forma posso facilmente ver onde estou, se adicionei coisas para commit, se tem coisa nova etc.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5" name="Google Shape;845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124" y="2787524"/>
            <a:ext cx="7631751" cy="11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Plugin de terminal</a:t>
            </a:r>
            <a:endParaRPr/>
          </a:p>
        </p:txBody>
      </p:sp>
      <p:sp>
        <p:nvSpPr>
          <p:cNvPr id="851" name="Google Shape;851;p128"/>
          <p:cNvSpPr txBox="1"/>
          <p:nvPr>
            <p:ph idx="1" type="body"/>
          </p:nvPr>
        </p:nvSpPr>
        <p:spPr>
          <a:xfrm>
            <a:off x="311700" y="1152475"/>
            <a:ext cx="8520600" cy="38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Existem muitos plugins e tutoriais ensinando a fazer isso.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Inclusive, eu mesmo tenho um, que fiz para o Hacktoberfest do OpenDev em 2021.</a:t>
            </a:r>
            <a:br>
              <a:rPr lang="pt-BR"/>
            </a:br>
            <a:r>
              <a:rPr lang="pt-BR"/>
              <a:t>Nele eu ensino tudo sobre terminal, inclusive como usar aliases.</a:t>
            </a:r>
            <a:br>
              <a:rPr lang="pt-BR"/>
            </a:br>
            <a:r>
              <a:rPr lang="pt-BR"/>
              <a:t>Link: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Customização do terminal com Zsh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52" name="Google Shape;852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438" y="2727825"/>
            <a:ext cx="7437123" cy="223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29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 pela atenção</a:t>
            </a:r>
            <a:br>
              <a:rPr lang="pt-BR"/>
            </a:b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30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 pela atenção,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dúvidas?</a:t>
            </a:r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Repositório criado e com link para este slide</a:t>
            </a:r>
            <a:endParaRPr/>
          </a:p>
        </p:txBody>
      </p:sp>
      <p:sp>
        <p:nvSpPr>
          <p:cNvPr id="868" name="Google Shape;868;p1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Vá no meu Github: iagotito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Procure por “hacktoberfest 2023”, ou algo assim. Deve aparecer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O que não falta é tutorial de git e github. Se tiver alguma dúvida, basta procurar que haverão respostas.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Sistemas de versionamento (VCS)</a:t>
            </a:r>
            <a:endParaRPr/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/>
              <a:t>Centralizado</a:t>
            </a:r>
            <a:endParaRPr sz="1800"/>
          </a:p>
        </p:txBody>
      </p:sp>
      <p:sp>
        <p:nvSpPr>
          <p:cNvPr id="139" name="Google Shape;139;p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/>
              <a:t>Distribuído</a:t>
            </a:r>
            <a:endParaRPr sz="1800"/>
          </a:p>
        </p:txBody>
      </p:sp>
      <p:pic>
        <p:nvPicPr>
          <p:cNvPr id="140" name="Google Shape;14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413" y="1882825"/>
            <a:ext cx="2124075" cy="26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3625" y="1613400"/>
            <a:ext cx="2257425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 o Github?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1152475"/>
            <a:ext cx="2855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Plataforma para hospedagem de repositórios remotos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8" name="Google Shape;148;p2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/>
              <a:t>Distribuído</a:t>
            </a:r>
            <a:endParaRPr sz="1800"/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3625" y="1613400"/>
            <a:ext cx="2257425" cy="306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7400" y="1613388"/>
            <a:ext cx="2229626" cy="826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p25"/>
          <p:cNvCxnSpPr>
            <a:endCxn id="150" idx="3"/>
          </p:cNvCxnSpPr>
          <p:nvPr/>
        </p:nvCxnSpPr>
        <p:spPr>
          <a:xfrm rot="10800000">
            <a:off x="5397026" y="2026625"/>
            <a:ext cx="6210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Mãos à obra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Mãos à obra</a:t>
            </a:r>
            <a:endParaRPr/>
          </a:p>
        </p:txBody>
      </p:sp>
      <p:sp>
        <p:nvSpPr>
          <p:cNvPr id="162" name="Google Shape;162;p27"/>
          <p:cNvSpPr txBox="1"/>
          <p:nvPr/>
        </p:nvSpPr>
        <p:spPr>
          <a:xfrm>
            <a:off x="549850" y="3473625"/>
            <a:ext cx="584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3F3F3"/>
                </a:solidFill>
                <a:latin typeface="Alfa Slab One"/>
                <a:ea typeface="Alfa Slab One"/>
                <a:cs typeface="Alfa Slab One"/>
                <a:sym typeface="Alfa Slab One"/>
              </a:rPr>
              <a:t>Configurar o Git</a:t>
            </a:r>
            <a:endParaRPr>
              <a:solidFill>
                <a:srgbClr val="F3F3F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Mãos à obra</a:t>
            </a:r>
            <a:endParaRPr/>
          </a:p>
        </p:txBody>
      </p:sp>
      <p:sp>
        <p:nvSpPr>
          <p:cNvPr id="168" name="Google Shape;168;p28"/>
          <p:cNvSpPr txBox="1"/>
          <p:nvPr/>
        </p:nvSpPr>
        <p:spPr>
          <a:xfrm>
            <a:off x="549850" y="3473625"/>
            <a:ext cx="5843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3F3F3"/>
                </a:solidFill>
                <a:latin typeface="Alfa Slab One"/>
                <a:ea typeface="Alfa Slab One"/>
                <a:cs typeface="Alfa Slab One"/>
                <a:sym typeface="Alfa Slab One"/>
              </a:rPr>
              <a:t>Configurar o Git</a:t>
            </a:r>
            <a:endParaRPr>
              <a:solidFill>
                <a:srgbClr val="F3F3F3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3F3F3"/>
                </a:solidFill>
                <a:latin typeface="Alfa Slab One"/>
                <a:ea typeface="Alfa Slab One"/>
                <a:cs typeface="Alfa Slab One"/>
                <a:sym typeface="Alfa Slab One"/>
              </a:rPr>
              <a:t>Configurar conta no Github</a:t>
            </a:r>
            <a:endParaRPr>
              <a:solidFill>
                <a:srgbClr val="F3F3F3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Mãos à obra</a:t>
            </a:r>
            <a:endParaRPr/>
          </a:p>
        </p:txBody>
      </p:sp>
      <p:sp>
        <p:nvSpPr>
          <p:cNvPr id="174" name="Google Shape;174;p29"/>
          <p:cNvSpPr txBox="1"/>
          <p:nvPr/>
        </p:nvSpPr>
        <p:spPr>
          <a:xfrm>
            <a:off x="549850" y="3473625"/>
            <a:ext cx="5843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3F3F3"/>
                </a:solidFill>
                <a:latin typeface="Alfa Slab One"/>
                <a:ea typeface="Alfa Slab One"/>
                <a:cs typeface="Alfa Slab One"/>
                <a:sym typeface="Alfa Slab One"/>
              </a:rPr>
              <a:t>Configurar o Git</a:t>
            </a:r>
            <a:endParaRPr>
              <a:solidFill>
                <a:srgbClr val="F3F3F3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3F3F3"/>
                </a:solidFill>
                <a:latin typeface="Alfa Slab One"/>
                <a:ea typeface="Alfa Slab One"/>
                <a:cs typeface="Alfa Slab One"/>
                <a:sym typeface="Alfa Slab One"/>
              </a:rPr>
              <a:t>Configurar conta no Github</a:t>
            </a:r>
            <a:endParaRPr>
              <a:solidFill>
                <a:srgbClr val="F3F3F3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3F3F3"/>
                </a:solidFill>
                <a:latin typeface="Alfa Slab One"/>
                <a:ea typeface="Alfa Slab One"/>
                <a:cs typeface="Alfa Slab One"/>
                <a:sym typeface="Alfa Slab One"/>
              </a:rPr>
              <a:t>Utilizar</a:t>
            </a:r>
            <a:endParaRPr>
              <a:solidFill>
                <a:srgbClr val="F3F3F3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Configurando o Git na sua máquina</a:t>
            </a:r>
            <a:endParaRPr/>
          </a:p>
        </p:txBody>
      </p:sp>
      <p:sp>
        <p:nvSpPr>
          <p:cNvPr id="180" name="Google Shape;180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pt-BR" sz="2400"/>
              <a:t>Abrir o terminal</a:t>
            </a:r>
            <a:endParaRPr sz="2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Configurando o Git na sua máquina</a:t>
            </a:r>
            <a:endParaRPr/>
          </a:p>
        </p:txBody>
      </p:sp>
      <p:sp>
        <p:nvSpPr>
          <p:cNvPr id="186" name="Google Shape;186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pt-BR" sz="2400"/>
              <a:t>Abrir o terminal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pt-BR" sz="2400"/>
              <a:t>sudo apt install git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0" l="-2460" r="2460" t="0"/>
          <a:stretch/>
        </p:blipFill>
        <p:spPr>
          <a:xfrm>
            <a:off x="2458050" y="0"/>
            <a:ext cx="82296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-1174800" y="-158250"/>
            <a:ext cx="5478300" cy="546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53550"/>
            <a:ext cx="2808000" cy="7557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Quem sou eu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083475"/>
            <a:ext cx="3241200" cy="40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pt-BR" sz="1950">
                <a:solidFill>
                  <a:srgbClr val="434343"/>
                </a:solidFill>
              </a:rPr>
              <a:t>Iago Tito Oliveira</a:t>
            </a:r>
            <a:endParaRPr sz="195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95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pt-BR" sz="1950">
                <a:solidFill>
                  <a:srgbClr val="434343"/>
                </a:solidFill>
              </a:rPr>
              <a:t>Computeiro há 1 ano</a:t>
            </a:r>
            <a:endParaRPr sz="195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95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pt-BR" sz="1950">
                <a:solidFill>
                  <a:srgbClr val="434343"/>
                </a:solidFill>
              </a:rPr>
              <a:t>SRE na Stone</a:t>
            </a:r>
            <a:endParaRPr sz="195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95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pt-BR" sz="1950">
                <a:solidFill>
                  <a:srgbClr val="434343"/>
                </a:solidFill>
              </a:rPr>
              <a:t>Todas as redes (e github):</a:t>
            </a:r>
            <a:endParaRPr sz="195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pt-BR" sz="1950">
                <a:solidFill>
                  <a:srgbClr val="434343"/>
                </a:solidFill>
              </a:rPr>
              <a:t>                iagotito</a:t>
            </a:r>
            <a:endParaRPr sz="195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950">
              <a:solidFill>
                <a:srgbClr val="434343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7350" y="304800"/>
            <a:ext cx="345655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Configurando o Git na sua máquina</a:t>
            </a:r>
            <a:endParaRPr/>
          </a:p>
        </p:txBody>
      </p:sp>
      <p:sp>
        <p:nvSpPr>
          <p:cNvPr id="192" name="Google Shape;192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pt-BR" sz="2400"/>
              <a:t>Abrir o terminal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pt-BR" sz="2400"/>
              <a:t>sudo apt install git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pt-BR" sz="2400"/>
              <a:t>git config --global user.name “Seu Nome”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pt-BR" sz="2400"/>
              <a:t>git config --global user.email “seu@email.com”</a:t>
            </a:r>
            <a:endParaRPr sz="24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Configurando acesso ao Github</a:t>
            </a:r>
            <a:endParaRPr/>
          </a:p>
        </p:txBody>
      </p:sp>
      <p:sp>
        <p:nvSpPr>
          <p:cNvPr id="198" name="Google Shape;198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/>
              <a:t>1. </a:t>
            </a:r>
            <a:r>
              <a:rPr lang="pt-BR" sz="2600"/>
              <a:t>Criar uma chave ssh</a:t>
            </a:r>
            <a:endParaRPr sz="26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pt-BR" sz="2200"/>
              <a:t>Pesquisar por “configurar ssh agent github” e abrir o resultado que leva para “docs.github.com”</a:t>
            </a:r>
            <a:endParaRPr sz="22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pt-BR" sz="2200"/>
              <a:t>Seguir os passos</a:t>
            </a:r>
            <a:endParaRPr sz="22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Configurando acesso ao Github</a:t>
            </a:r>
            <a:endParaRPr/>
          </a:p>
        </p:txBody>
      </p:sp>
      <p:sp>
        <p:nvSpPr>
          <p:cNvPr id="204" name="Google Shape;204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/>
              <a:t>1</a:t>
            </a:r>
            <a:r>
              <a:rPr lang="pt-BR" sz="2600"/>
              <a:t>. Criar uma chave ssh</a:t>
            </a:r>
            <a:endParaRPr sz="26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pt-BR" sz="2200"/>
              <a:t>Pesquisar por “configurar ssh agent github” e abrir o resultado que leva para “docs.github.com”</a:t>
            </a:r>
            <a:endParaRPr sz="22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pt-BR" sz="2200"/>
              <a:t>Seguir os passos</a:t>
            </a:r>
            <a:endParaRPr sz="22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205" name="Google Shape;2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8400" y="2398275"/>
            <a:ext cx="4720299" cy="274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Configurando acesso ao Github</a:t>
            </a:r>
            <a:endParaRPr/>
          </a:p>
        </p:txBody>
      </p:sp>
      <p:sp>
        <p:nvSpPr>
          <p:cNvPr id="211" name="Google Shape;211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2. Adicioná-la ao Github</a:t>
            </a:r>
            <a:endParaRPr sz="22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212" name="Google Shape;2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925" y="1769275"/>
            <a:ext cx="1616200" cy="322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2363" y="1769276"/>
            <a:ext cx="1848382" cy="322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0972" y="1955075"/>
            <a:ext cx="4151326" cy="261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Configurando acesso ao Github</a:t>
            </a:r>
            <a:endParaRPr/>
          </a:p>
        </p:txBody>
      </p:sp>
      <p:sp>
        <p:nvSpPr>
          <p:cNvPr id="220" name="Google Shape;220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2. Adicioná-la ao Github</a:t>
            </a:r>
            <a:endParaRPr sz="22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-"/>
            </a:pPr>
            <a:r>
              <a:rPr lang="pt-BR" sz="2200"/>
              <a:t>Copie a chave pública, e guarde a privada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pt-BR" sz="2200"/>
              <a:t>Seguindo o tutorial, estará em “~/.ssh/id_ed25519.pub”</a:t>
            </a:r>
            <a:endParaRPr sz="22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221" name="Google Shape;2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224" y="2641750"/>
            <a:ext cx="3909725" cy="233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Tudo pronto (para começar)</a:t>
            </a:r>
            <a:endParaRPr/>
          </a:p>
        </p:txBody>
      </p:sp>
      <p:sp>
        <p:nvSpPr>
          <p:cNvPr id="227" name="Google Shape;227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pt-BR" sz="2600"/>
              <a:t>Muitos passos, mas só precisa ser feito 1 vez (por máquina)</a:t>
            </a:r>
            <a:endParaRPr sz="2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Tudo pronto (para começar)</a:t>
            </a:r>
            <a:endParaRPr/>
          </a:p>
        </p:txBody>
      </p:sp>
      <p:sp>
        <p:nvSpPr>
          <p:cNvPr id="233" name="Google Shape;233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pt-BR" sz="2600"/>
              <a:t>Muitos passos, mas só precisa ser feito 1 vez (por máquina)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pt-BR" sz="2600"/>
              <a:t>Não precisa decorar os passos, só saber procurar os tutoriais</a:t>
            </a:r>
            <a:endParaRPr sz="2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pt-BR"/>
              <a:t>Criar um repositório local</a:t>
            </a:r>
            <a:endParaRPr/>
          </a:p>
        </p:txBody>
      </p:sp>
      <p:sp>
        <p:nvSpPr>
          <p:cNvPr id="239" name="Google Shape;239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 terminal, digite: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i="1" lang="pt-BR">
                <a:highlight>
                  <a:schemeClr val="lt2"/>
                </a:highlight>
              </a:rPr>
              <a:t>git init &lt;nome do projeto&gt;</a:t>
            </a:r>
            <a:endParaRPr i="1">
              <a:highlight>
                <a:schemeClr val="lt2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Cria um repositório git, ou transforma um diretório existente em um repositório git.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pt-BR">
                <a:highlight>
                  <a:schemeClr val="lt2"/>
                </a:highlight>
              </a:rPr>
              <a:t>git init</a:t>
            </a:r>
            <a:endParaRPr>
              <a:highlight>
                <a:schemeClr val="lt2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Se digitado sem nenhum nome depois, transforma o diretório atual em um repositório git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Repositórios git são caracterizados pelo diretório “.git”.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Por começar com “.”, este é um arquivo escondido. Use o comando “ls -a” ou “ls -la” para vê-lo.</a:t>
            </a:r>
            <a:endParaRPr/>
          </a:p>
        </p:txBody>
      </p:sp>
      <p:pic>
        <p:nvPicPr>
          <p:cNvPr id="240" name="Google Shape;24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350" y="3449925"/>
            <a:ext cx="6575276" cy="159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2. Adicionar esse repositório ao Github</a:t>
            </a:r>
            <a:endParaRPr/>
          </a:p>
        </p:txBody>
      </p:sp>
      <p:sp>
        <p:nvSpPr>
          <p:cNvPr id="246" name="Google Shape;246;p4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Criar um novo repositório vazio no github;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Definir que ele é o repositório remoto do nosso repositório local.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Outra opção seria: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Criar um repositório não vazio no Github;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Clonar ele localmente (veremos)</a:t>
            </a:r>
            <a:endParaRPr/>
          </a:p>
        </p:txBody>
      </p:sp>
      <p:sp>
        <p:nvSpPr>
          <p:cNvPr id="247" name="Google Shape;247;p40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É possível versionar nosso código apenas com o repositório local, porém é bom salvar no Github para caso algo aconteça com o local.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2.1. Criar um novo repositório no Github</a:t>
            </a:r>
            <a:endParaRPr/>
          </a:p>
        </p:txBody>
      </p:sp>
      <p:sp>
        <p:nvSpPr>
          <p:cNvPr id="253" name="Google Shape;253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Basta clicar em “New”, ou o equivalente na aba de repositórios e seguir o fluxo.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463" y="1708400"/>
            <a:ext cx="7765074" cy="323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Preview</a:t>
            </a:r>
            <a:endParaRPr/>
          </a:p>
        </p:txBody>
      </p:sp>
      <p:sp>
        <p:nvSpPr>
          <p:cNvPr id="72" name="Google Shape;72;p15"/>
          <p:cNvSpPr txBox="1"/>
          <p:nvPr>
            <p:ph idx="2" type="body"/>
          </p:nvPr>
        </p:nvSpPr>
        <p:spPr>
          <a:xfrm>
            <a:off x="4749850" y="551875"/>
            <a:ext cx="4204500" cy="40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/>
              <a:t>Git</a:t>
            </a:r>
            <a:r>
              <a:rPr lang="pt-BR"/>
              <a:t>: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pt-BR"/>
              <a:t>O que </a:t>
            </a:r>
            <a:r>
              <a:rPr lang="pt-BR"/>
              <a:t>é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/>
              <a:t>Como funciona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/>
              <a:t>Como usar na prática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/>
              <a:t>Boas práticas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2200"/>
              <a:t>Github</a:t>
            </a:r>
            <a:r>
              <a:rPr lang="pt-BR"/>
              <a:t>: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pt-BR"/>
              <a:t>O mesmo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2200"/>
              <a:t>	Os dois:</a:t>
            </a:r>
            <a:endParaRPr b="1" sz="2200"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pt-BR"/>
              <a:t>Casos de uso comuns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/>
              <a:t>Problemas comuns (e como lidar)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	</a:t>
            </a:r>
            <a:r>
              <a:rPr b="1" lang="pt-BR" sz="2150"/>
              <a:t>Slide de qualidade duvidosa</a:t>
            </a:r>
            <a:endParaRPr b="1" sz="2150"/>
          </a:p>
        </p:txBody>
      </p:sp>
      <p:sp>
        <p:nvSpPr>
          <p:cNvPr id="73" name="Google Shape;73;p15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veremos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2.1. Criar um novo repositório no Github</a:t>
            </a:r>
            <a:endParaRPr/>
          </a:p>
        </p:txBody>
      </p:sp>
      <p:sp>
        <p:nvSpPr>
          <p:cNvPr id="260" name="Google Shape;260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Criar vazio, sem marcar essas opções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475" y="1678049"/>
            <a:ext cx="6139051" cy="334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2.1. Criar um novo repositório no Github</a:t>
            </a:r>
            <a:endParaRPr/>
          </a:p>
        </p:txBody>
      </p:sp>
      <p:sp>
        <p:nvSpPr>
          <p:cNvPr id="267" name="Google Shape;267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Github já dá os comandos para enviar um repositório local.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275" y="1649323"/>
            <a:ext cx="6585449" cy="331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Agora sim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Agora sim, mas antes…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6"/>
          <p:cNvSpPr txBox="1"/>
          <p:nvPr>
            <p:ph type="title"/>
          </p:nvPr>
        </p:nvSpPr>
        <p:spPr>
          <a:xfrm>
            <a:off x="4939500" y="139844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O que faremos?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4" name="Google Shape;284;p46"/>
          <p:cNvSpPr txBox="1"/>
          <p:nvPr>
            <p:ph idx="2" type="body"/>
          </p:nvPr>
        </p:nvSpPr>
        <p:spPr>
          <a:xfrm>
            <a:off x="265500" y="724200"/>
            <a:ext cx="18618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46"/>
          <p:cNvSpPr txBox="1"/>
          <p:nvPr>
            <p:ph idx="1" type="subTitle"/>
          </p:nvPr>
        </p:nvSpPr>
        <p:spPr>
          <a:xfrm>
            <a:off x="4939500" y="300397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O Git funciona com commits, as versões.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86" name="Google Shape;28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500" y="724200"/>
            <a:ext cx="153352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/>
          <p:nvPr>
            <p:ph type="title"/>
          </p:nvPr>
        </p:nvSpPr>
        <p:spPr>
          <a:xfrm>
            <a:off x="4939500" y="139844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O que faremos?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2" name="Google Shape;292;p47"/>
          <p:cNvSpPr txBox="1"/>
          <p:nvPr>
            <p:ph idx="2" type="body"/>
          </p:nvPr>
        </p:nvSpPr>
        <p:spPr>
          <a:xfrm>
            <a:off x="265500" y="724200"/>
            <a:ext cx="18618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7"/>
          <p:cNvSpPr txBox="1"/>
          <p:nvPr>
            <p:ph idx="1" type="subTitle"/>
          </p:nvPr>
        </p:nvSpPr>
        <p:spPr>
          <a:xfrm>
            <a:off x="4939500" y="300397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O Git funciona com commits, as versões.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94" name="Google Shape;29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500" y="724200"/>
            <a:ext cx="153352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500" y="724200"/>
            <a:ext cx="1533525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8"/>
          <p:cNvSpPr txBox="1"/>
          <p:nvPr>
            <p:ph type="title"/>
          </p:nvPr>
        </p:nvSpPr>
        <p:spPr>
          <a:xfrm>
            <a:off x="4939500" y="139844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O que faremos?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1" name="Google Shape;301;p48"/>
          <p:cNvSpPr txBox="1"/>
          <p:nvPr>
            <p:ph idx="2" type="body"/>
          </p:nvPr>
        </p:nvSpPr>
        <p:spPr>
          <a:xfrm>
            <a:off x="265500" y="724200"/>
            <a:ext cx="18618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8"/>
          <p:cNvSpPr txBox="1"/>
          <p:nvPr>
            <p:ph idx="1" type="subTitle"/>
          </p:nvPr>
        </p:nvSpPr>
        <p:spPr>
          <a:xfrm>
            <a:off x="4939500" y="300397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O Git funciona com commits, as versões.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03" name="Google Shape;30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500" y="724200"/>
            <a:ext cx="153352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500" y="724200"/>
            <a:ext cx="1533525" cy="30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9"/>
          <p:cNvSpPr txBox="1"/>
          <p:nvPr>
            <p:ph type="title"/>
          </p:nvPr>
        </p:nvSpPr>
        <p:spPr>
          <a:xfrm>
            <a:off x="4939500" y="139844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O que faremos?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0" name="Google Shape;310;p49"/>
          <p:cNvSpPr txBox="1"/>
          <p:nvPr>
            <p:ph idx="2" type="body"/>
          </p:nvPr>
        </p:nvSpPr>
        <p:spPr>
          <a:xfrm>
            <a:off x="265500" y="724200"/>
            <a:ext cx="18618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49"/>
          <p:cNvSpPr txBox="1"/>
          <p:nvPr>
            <p:ph idx="1" type="subTitle"/>
          </p:nvPr>
        </p:nvSpPr>
        <p:spPr>
          <a:xfrm>
            <a:off x="4939500" y="300397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3F3F3"/>
                </a:solidFill>
              </a:rPr>
              <a:t>O Git funciona com commits, as versões.</a:t>
            </a:r>
            <a:endParaRPr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12" name="Google Shape;31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500" y="724200"/>
            <a:ext cx="153352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500" y="724200"/>
            <a:ext cx="3530425" cy="305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fazer um commit?</a:t>
            </a:r>
            <a:endParaRPr/>
          </a:p>
        </p:txBody>
      </p:sp>
      <p:sp>
        <p:nvSpPr>
          <p:cNvPr id="319" name="Google Shape;319;p50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400"/>
              <a:t>1. </a:t>
            </a:r>
            <a:r>
              <a:rPr lang="pt-BR" sz="1400"/>
              <a:t>Precisa haver modificações no repositório (arquivos novos, apagados ou modificados);</a:t>
            </a:r>
            <a:endParaRPr sz="1400"/>
          </a:p>
        </p:txBody>
      </p:sp>
      <p:pic>
        <p:nvPicPr>
          <p:cNvPr id="320" name="Google Shape;32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700" y="1387500"/>
            <a:ext cx="5758624" cy="1152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50"/>
          <p:cNvSpPr txBox="1"/>
          <p:nvPr/>
        </p:nvSpPr>
        <p:spPr>
          <a:xfrm>
            <a:off x="4197657" y="2645800"/>
            <a:ext cx="360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Crie o arquivo README.md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fazer um commit?</a:t>
            </a:r>
            <a:endParaRPr/>
          </a:p>
        </p:txBody>
      </p:sp>
      <p:sp>
        <p:nvSpPr>
          <p:cNvPr id="327" name="Google Shape;327;p51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1. Precisa haver modificações no repositório (arquivos novos, apagados ou modificados);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/>
              <a:t>1.1. Podemos ver o estado do repositório com o comando: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pt-BR" sz="1400">
                <a:highlight>
                  <a:schemeClr val="lt2"/>
                </a:highlight>
              </a:rPr>
              <a:t>git status</a:t>
            </a:r>
            <a:endParaRPr sz="1400">
              <a:highlight>
                <a:schemeClr val="lt2"/>
              </a:highlight>
            </a:endParaRPr>
          </a:p>
        </p:txBody>
      </p:sp>
      <p:pic>
        <p:nvPicPr>
          <p:cNvPr id="328" name="Google Shape;32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700" y="1387500"/>
            <a:ext cx="5758624" cy="11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9700" y="3168125"/>
            <a:ext cx="5758624" cy="1625633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1"/>
          <p:cNvSpPr txBox="1"/>
          <p:nvPr/>
        </p:nvSpPr>
        <p:spPr>
          <a:xfrm>
            <a:off x="4197657" y="2645800"/>
            <a:ext cx="360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Crie o arquivo README.md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git?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2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fazer um commit?</a:t>
            </a:r>
            <a:endParaRPr/>
          </a:p>
        </p:txBody>
      </p:sp>
      <p:sp>
        <p:nvSpPr>
          <p:cNvPr id="336" name="Google Shape;336;p52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O Git tem 4 “áreas”. Aqui, apenas 2 importam.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/>
              <a:t>Working area: contém os arquivos que foram alterados, mas que não serão usados no commit.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400"/>
              <a:t>Staging area: contém os arquivos marcados para serem utilizados no commit.</a:t>
            </a:r>
            <a:endParaRPr sz="1400"/>
          </a:p>
        </p:txBody>
      </p:sp>
      <p:pic>
        <p:nvPicPr>
          <p:cNvPr id="337" name="Google Shape;33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700" y="1626163"/>
            <a:ext cx="5719501" cy="1891172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2"/>
          <p:cNvSpPr txBox="1"/>
          <p:nvPr/>
        </p:nvSpPr>
        <p:spPr>
          <a:xfrm>
            <a:off x="4711050" y="3595750"/>
            <a:ext cx="253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Untracked files, working area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3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fazer um commit?</a:t>
            </a:r>
            <a:endParaRPr/>
          </a:p>
        </p:txBody>
      </p:sp>
      <p:sp>
        <p:nvSpPr>
          <p:cNvPr id="344" name="Google Shape;344;p53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Para marcar arquivos para entrarem no commit, use o comando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pt-BR" sz="1400">
                <a:highlight>
                  <a:schemeClr val="lt2"/>
                </a:highlight>
              </a:rPr>
              <a:t>git add &lt;nome do arquivo&gt;</a:t>
            </a:r>
            <a:endParaRPr sz="1400">
              <a:highlight>
                <a:schemeClr val="lt2"/>
              </a:highlight>
            </a:endParaRPr>
          </a:p>
        </p:txBody>
      </p:sp>
      <p:sp>
        <p:nvSpPr>
          <p:cNvPr id="345" name="Google Shape;345;p53"/>
          <p:cNvSpPr txBox="1"/>
          <p:nvPr/>
        </p:nvSpPr>
        <p:spPr>
          <a:xfrm>
            <a:off x="4711050" y="3595750"/>
            <a:ext cx="253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Arquivos adicionados à staging area ficam verdes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46" name="Google Shape;34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700" y="1021075"/>
            <a:ext cx="5719502" cy="2470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4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fazer um commit?</a:t>
            </a:r>
            <a:endParaRPr/>
          </a:p>
        </p:txBody>
      </p:sp>
      <p:sp>
        <p:nvSpPr>
          <p:cNvPr id="352" name="Google Shape;352;p54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Para marcar arquivos para entrarem no commit, use o comando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pt-BR" sz="1400">
                <a:highlight>
                  <a:schemeClr val="lt2"/>
                </a:highlight>
              </a:rPr>
              <a:t>git add &lt;nome do arquivo&gt;</a:t>
            </a:r>
            <a:endParaRPr i="1" sz="1400">
              <a:highlight>
                <a:schemeClr val="lt2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/>
              <a:t>Para adicionar todos os arquivos: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pt-BR" sz="1400">
                <a:highlight>
                  <a:schemeClr val="lt2"/>
                </a:highlight>
              </a:rPr>
              <a:t>git add .</a:t>
            </a:r>
            <a:endParaRPr sz="1400">
              <a:highlight>
                <a:schemeClr val="lt2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/>
              <a:t>Podemos adicionar tudo dentro de um diretório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pt-BR" sz="1400">
                <a:highlight>
                  <a:schemeClr val="lt2"/>
                </a:highlight>
              </a:rPr>
              <a:t>git add &lt;nome do diretório&gt;</a:t>
            </a:r>
            <a:endParaRPr sz="1400">
              <a:highlight>
                <a:schemeClr val="lt2"/>
              </a:highlight>
            </a:endParaRPr>
          </a:p>
        </p:txBody>
      </p:sp>
      <p:sp>
        <p:nvSpPr>
          <p:cNvPr id="353" name="Google Shape;353;p54"/>
          <p:cNvSpPr txBox="1"/>
          <p:nvPr/>
        </p:nvSpPr>
        <p:spPr>
          <a:xfrm>
            <a:off x="4711050" y="3595750"/>
            <a:ext cx="253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Arquivos adicionados à staging area ficam verdes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54" name="Google Shape;35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700" y="1021075"/>
            <a:ext cx="5719502" cy="2470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fazer um commit?</a:t>
            </a:r>
            <a:endParaRPr/>
          </a:p>
        </p:txBody>
      </p:sp>
      <p:sp>
        <p:nvSpPr>
          <p:cNvPr id="360" name="Google Shape;360;p55"/>
          <p:cNvSpPr txBox="1"/>
          <p:nvPr>
            <p:ph idx="1" type="body"/>
          </p:nvPr>
        </p:nvSpPr>
        <p:spPr>
          <a:xfrm>
            <a:off x="311700" y="1490875"/>
            <a:ext cx="31986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Com os arquivos selecionados, basta fazer um: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pt-BR" sz="1400">
                <a:highlight>
                  <a:schemeClr val="lt2"/>
                </a:highlight>
              </a:rPr>
              <a:t>git commit -m “mensagem do commit”</a:t>
            </a:r>
            <a:endParaRPr i="1" sz="1400">
              <a:highlight>
                <a:schemeClr val="lt2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400"/>
              <a:t>Isso criará um commit com esta mensagem.</a:t>
            </a:r>
            <a:endParaRPr i="1" sz="1400"/>
          </a:p>
        </p:txBody>
      </p:sp>
      <p:sp>
        <p:nvSpPr>
          <p:cNvPr id="361" name="Google Shape;361;p55"/>
          <p:cNvSpPr txBox="1"/>
          <p:nvPr/>
        </p:nvSpPr>
        <p:spPr>
          <a:xfrm>
            <a:off x="4711050" y="3595750"/>
            <a:ext cx="253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62" name="Google Shape;36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300" y="1490875"/>
            <a:ext cx="5328900" cy="12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6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fazer um commit?</a:t>
            </a:r>
            <a:endParaRPr/>
          </a:p>
        </p:txBody>
      </p:sp>
      <p:sp>
        <p:nvSpPr>
          <p:cNvPr id="368" name="Google Shape;368;p56"/>
          <p:cNvSpPr txBox="1"/>
          <p:nvPr>
            <p:ph idx="1" type="body"/>
          </p:nvPr>
        </p:nvSpPr>
        <p:spPr>
          <a:xfrm>
            <a:off x="311700" y="1490875"/>
            <a:ext cx="31986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Com os arquivos selecionados, basta fazer um: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pt-BR" sz="1400">
                <a:highlight>
                  <a:schemeClr val="lt2"/>
                </a:highlight>
              </a:rPr>
              <a:t>git commit -m “mensagem do commit”</a:t>
            </a:r>
            <a:endParaRPr i="1" sz="1400">
              <a:highlight>
                <a:schemeClr val="lt2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/>
              <a:t>Isso criará um commit com esta mensagem.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/>
              <a:t>Podemos ver o histórico de commits com o comando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pt-BR" sz="1400">
                <a:highlight>
                  <a:schemeClr val="lt2"/>
                </a:highlight>
              </a:rPr>
              <a:t>git log</a:t>
            </a:r>
            <a:endParaRPr i="1" sz="1400">
              <a:highlight>
                <a:schemeClr val="lt2"/>
              </a:highlight>
            </a:endParaRPr>
          </a:p>
        </p:txBody>
      </p:sp>
      <p:sp>
        <p:nvSpPr>
          <p:cNvPr id="369" name="Google Shape;369;p56"/>
          <p:cNvSpPr txBox="1"/>
          <p:nvPr/>
        </p:nvSpPr>
        <p:spPr>
          <a:xfrm>
            <a:off x="4711050" y="3595750"/>
            <a:ext cx="253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70" name="Google Shape;37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300" y="1490875"/>
            <a:ext cx="5328900" cy="12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2919" y="3698622"/>
            <a:ext cx="5754855" cy="114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fazer um commit?</a:t>
            </a:r>
            <a:endParaRPr/>
          </a:p>
        </p:txBody>
      </p:sp>
      <p:sp>
        <p:nvSpPr>
          <p:cNvPr id="377" name="Google Shape;377;p57"/>
          <p:cNvSpPr txBox="1"/>
          <p:nvPr>
            <p:ph idx="1" type="body"/>
          </p:nvPr>
        </p:nvSpPr>
        <p:spPr>
          <a:xfrm>
            <a:off x="311700" y="1490875"/>
            <a:ext cx="3198600" cy="32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O commit cria uma versão do código.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/>
              <a:t>Para enviá-lo para o repositório remoto usamos o comando: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pt-BR" sz="1400">
                <a:highlight>
                  <a:schemeClr val="lt2"/>
                </a:highlight>
              </a:rPr>
              <a:t>git push origin </a:t>
            </a:r>
            <a:r>
              <a:rPr i="1" lang="pt-BR" sz="1400">
                <a:highlight>
                  <a:schemeClr val="lt2"/>
                </a:highlight>
              </a:rPr>
              <a:t>&lt;nome da branch&gt;</a:t>
            </a:r>
            <a:endParaRPr i="1" sz="1400">
              <a:highlight>
                <a:schemeClr val="lt2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/>
              <a:t>Dando um f5 no Github, vemos que nosso código subiu.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/>
              <a:t>Use o comando 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pt-BR" sz="1400">
                <a:highlight>
                  <a:schemeClr val="lt2"/>
                </a:highlight>
              </a:rPr>
              <a:t>git branch</a:t>
            </a:r>
            <a:endParaRPr sz="1400">
              <a:highlight>
                <a:schemeClr val="lt2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400"/>
              <a:t>Para saber o nome da branch atual</a:t>
            </a:r>
            <a:endParaRPr sz="1400"/>
          </a:p>
        </p:txBody>
      </p:sp>
      <p:sp>
        <p:nvSpPr>
          <p:cNvPr id="378" name="Google Shape;378;p57"/>
          <p:cNvSpPr txBox="1"/>
          <p:nvPr/>
        </p:nvSpPr>
        <p:spPr>
          <a:xfrm>
            <a:off x="4711050" y="3595750"/>
            <a:ext cx="253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79" name="Google Shape;37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4450" y="631800"/>
            <a:ext cx="5825199" cy="18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6112" y="2654150"/>
            <a:ext cx="4501874" cy="228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Recapitulando</a:t>
            </a:r>
            <a:endParaRPr/>
          </a:p>
        </p:txBody>
      </p:sp>
      <p:sp>
        <p:nvSpPr>
          <p:cNvPr id="386" name="Google Shape;386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Então, os passos mais importantes são: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 startAt="0"/>
            </a:pPr>
            <a:r>
              <a:rPr i="1" lang="pt-BR" sz="1400">
                <a:highlight>
                  <a:schemeClr val="lt2"/>
                </a:highlight>
              </a:rPr>
              <a:t>git status</a:t>
            </a:r>
            <a:r>
              <a:rPr i="1" lang="pt-BR" sz="1400"/>
              <a:t>   </a:t>
            </a:r>
            <a:r>
              <a:rPr lang="pt-BR" sz="1400"/>
              <a:t>(opcional, se quiser ver alguma coisa)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 startAt="0"/>
            </a:pPr>
            <a:r>
              <a:rPr i="1" lang="pt-BR" sz="1400">
                <a:highlight>
                  <a:schemeClr val="lt2"/>
                </a:highlight>
              </a:rPr>
              <a:t>git add . </a:t>
            </a:r>
            <a:r>
              <a:rPr i="1" lang="pt-BR" sz="1400"/>
              <a:t>     </a:t>
            </a:r>
            <a:r>
              <a:rPr lang="pt-BR" sz="1400"/>
              <a:t>(geralmente adicionamos tudo de uma vez, mas não é sempre. Cuidado ao utilizar o “.”)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 startAt="0"/>
            </a:pPr>
            <a:r>
              <a:rPr i="1" lang="pt-BR" sz="1400">
                <a:highlight>
                  <a:schemeClr val="lt2"/>
                </a:highlight>
              </a:rPr>
              <a:t>git commit -m “mensagem do commit”</a:t>
            </a:r>
            <a:r>
              <a:rPr i="1" lang="pt-BR" sz="1400"/>
              <a:t>  </a:t>
            </a:r>
            <a:endParaRPr i="1"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 startAt="0"/>
            </a:pPr>
            <a:r>
              <a:rPr i="1" lang="pt-BR" sz="1400">
                <a:highlight>
                  <a:schemeClr val="lt2"/>
                </a:highlight>
              </a:rPr>
              <a:t>git push origin &lt;nome da branch&gt;</a:t>
            </a:r>
            <a:r>
              <a:rPr i="1" lang="pt-BR" sz="1400"/>
              <a:t> </a:t>
            </a:r>
            <a:r>
              <a:rPr lang="pt-BR" sz="1400"/>
              <a:t>(no início, a branch será “main” ou “master”. Veremos o que são 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                                                                     branches em breve).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/>
              <a:t>Esses são os comandos mais importantes e mais usados, esteja você sozinho ou em grupo.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/>
              <a:t>Depois de repeti-los algumas vezes, você decora.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87" name="Google Shape;387;p58"/>
          <p:cNvSpPr txBox="1"/>
          <p:nvPr/>
        </p:nvSpPr>
        <p:spPr>
          <a:xfrm>
            <a:off x="4711050" y="3595750"/>
            <a:ext cx="253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9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Que tal começar a praticar?</a:t>
            </a:r>
            <a:endParaRPr/>
          </a:p>
        </p:txBody>
      </p:sp>
      <p:sp>
        <p:nvSpPr>
          <p:cNvPr id="393" name="Google Shape;393;p59"/>
          <p:cNvSpPr txBox="1"/>
          <p:nvPr/>
        </p:nvSpPr>
        <p:spPr>
          <a:xfrm>
            <a:off x="490250" y="3815225"/>
            <a:ext cx="4848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rPr>
              <a:t>Crie outros arquivos e faça um novo commit.</a:t>
            </a:r>
            <a:endParaRPr sz="1800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0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Branches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Branches</a:t>
            </a:r>
            <a:endParaRPr/>
          </a:p>
        </p:txBody>
      </p:sp>
      <p:sp>
        <p:nvSpPr>
          <p:cNvPr id="404" name="Google Shape;404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São “lugares” para criar novas alterações, sem comprometer a versão principal.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Usamos para criar novas funcionalidades que precisam ser testadas e validadas.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Git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Sistema de versionamento de código (VCS)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Ter versões do código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842000"/>
            <a:ext cx="3552825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1824263" y="4446750"/>
            <a:ext cx="52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Proxima Nova"/>
                <a:ea typeface="Proxima Nova"/>
                <a:cs typeface="Proxima Nova"/>
                <a:sym typeface="Proxima Nova"/>
              </a:rPr>
              <a:t>v1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9363" y="2089650"/>
            <a:ext cx="4352925" cy="20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6391975" y="4446750"/>
            <a:ext cx="52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Proxima Nova"/>
                <a:ea typeface="Proxima Nova"/>
                <a:cs typeface="Proxima Nova"/>
                <a:sym typeface="Proxima Nova"/>
              </a:rPr>
              <a:t>v2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9" name="Google Shape;89;p17"/>
          <p:cNvCxnSpPr>
            <a:stCxn id="85" idx="3"/>
            <a:endCxn id="87" idx="1"/>
          </p:cNvCxnSpPr>
          <p:nvPr/>
        </p:nvCxnSpPr>
        <p:spPr>
          <a:xfrm>
            <a:off x="3864513" y="3099300"/>
            <a:ext cx="61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Branches</a:t>
            </a:r>
            <a:endParaRPr/>
          </a:p>
        </p:txBody>
      </p:sp>
      <p:sp>
        <p:nvSpPr>
          <p:cNvPr id="410" name="Google Shape;410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São “lugares” para criar novas alterações, sem comprometer a versão principal.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Usamos para criar novas funcionalidades que precisam ser testadas e validadas.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O Git usa a analogia de uma árvore, com um “galho” principal e outros “galhos” secundários.</a:t>
            </a:r>
            <a:endParaRPr/>
          </a:p>
        </p:txBody>
      </p:sp>
      <p:pic>
        <p:nvPicPr>
          <p:cNvPr id="411" name="Google Shape;41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7700" y="2571738"/>
            <a:ext cx="2371725" cy="237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62"/>
          <p:cNvPicPr preferRelativeResize="0"/>
          <p:nvPr/>
        </p:nvPicPr>
        <p:blipFill rotWithShape="1">
          <a:blip r:embed="rId4">
            <a:alphaModFix/>
          </a:blip>
          <a:srcRect b="0" l="-3649" r="3649" t="0"/>
          <a:stretch/>
        </p:blipFill>
        <p:spPr>
          <a:xfrm>
            <a:off x="4427775" y="2544950"/>
            <a:ext cx="4613749" cy="242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Branches</a:t>
            </a:r>
            <a:endParaRPr/>
          </a:p>
        </p:txBody>
      </p:sp>
      <p:sp>
        <p:nvSpPr>
          <p:cNvPr id="418" name="Google Shape;418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 mudar de branch: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pt-BR">
                <a:highlight>
                  <a:schemeClr val="lt2"/>
                </a:highlight>
              </a:rPr>
              <a:t>git checkout &lt;nome da branch&gt;</a:t>
            </a:r>
            <a:endParaRPr i="1">
              <a:highlight>
                <a:schemeClr val="lt2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Para trocar, a branch precisa existir. Para criar uma nova e trocar para ela: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pt-BR">
                <a:highlight>
                  <a:srgbClr val="D9D9D9"/>
                </a:highlight>
              </a:rPr>
              <a:t>git checkout -b &lt;nome da branch&gt;</a:t>
            </a:r>
            <a:endParaRPr i="1">
              <a:highlight>
                <a:srgbClr val="D9D9D9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Para ver as branches existentes e em qual você está: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pt-BR">
                <a:highlight>
                  <a:schemeClr val="lt2"/>
                </a:highlight>
              </a:rPr>
              <a:t>git branch</a:t>
            </a:r>
            <a:endParaRPr>
              <a:highlight>
                <a:schemeClr val="lt2"/>
              </a:highlight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Prática</a:t>
            </a:r>
            <a:endParaRPr/>
          </a:p>
        </p:txBody>
      </p:sp>
      <p:sp>
        <p:nvSpPr>
          <p:cNvPr id="424" name="Google Shape;424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Crie uma nova branch e faça um commit nela.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Lembrando os comandos: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25" name="Google Shape;425;p64"/>
          <p:cNvGraphicFramePr/>
          <p:nvPr/>
        </p:nvGraphicFramePr>
        <p:xfrm>
          <a:off x="784125" y="228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{FC400A36-C789-4A73-B55E-0B5D35BE673C}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git status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exibe o status dos arquivos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git add .  | git add &lt;nome do arquivo&gt;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adiciona arquivos para serem “commitados”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git commit -m “mensagem”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cria um novo commit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git push origin &lt;nome da branch&gt;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envia os commits da branch para o repositório remoto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git checkout -b &lt;nome da branch&gt;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cria uma nova branch e muda para ela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git branch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exibe as branches existentes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 Github</a:t>
            </a:r>
            <a:endParaRPr/>
          </a:p>
        </p:txBody>
      </p:sp>
      <p:sp>
        <p:nvSpPr>
          <p:cNvPr id="431" name="Google Shape;431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Ao voltar para o Github, ele exibirá uma mensagem que existe uma nova branch e irá sugerir a criação de um Pull Request. Depois veremos isso.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Podemos ver nossa branch ao clicar na segunda opção destacada.</a:t>
            </a:r>
            <a:endParaRPr/>
          </a:p>
        </p:txBody>
      </p:sp>
      <p:pic>
        <p:nvPicPr>
          <p:cNvPr id="432" name="Google Shape;43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368" y="2462325"/>
            <a:ext cx="4991255" cy="2405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Mas antes de irmos ao Github</a:t>
            </a:r>
            <a:endParaRPr/>
          </a:p>
        </p:txBody>
      </p:sp>
      <p:sp>
        <p:nvSpPr>
          <p:cNvPr id="438" name="Google Shape;438;p66"/>
          <p:cNvSpPr txBox="1"/>
          <p:nvPr>
            <p:ph idx="1" type="body"/>
          </p:nvPr>
        </p:nvSpPr>
        <p:spPr>
          <a:xfrm>
            <a:off x="311700" y="1152475"/>
            <a:ext cx="8520600" cy="39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Uma vez satisfeitos com o código da branch, precisamos movê-lo para a branch principal.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Este processo é chamado de “merge”, ou “mescla”.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Vá para a branch que irá receber o código: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pt-BR">
                <a:highlight>
                  <a:schemeClr val="lt2"/>
                </a:highlight>
              </a:rPr>
              <a:t>git checkout main</a:t>
            </a:r>
            <a:endParaRPr i="1">
              <a:highlight>
                <a:schemeClr val="lt2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 startAt="2"/>
            </a:pPr>
            <a:r>
              <a:rPr lang="pt-BR"/>
              <a:t>Use o comando: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pt-BR">
                <a:highlight>
                  <a:schemeClr val="lt2"/>
                </a:highlight>
              </a:rPr>
              <a:t>git merge &lt;nome da branch com o código&gt;</a:t>
            </a:r>
            <a:endParaRPr i="1">
              <a:highlight>
                <a:schemeClr val="lt2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 startAt="3"/>
            </a:pPr>
            <a:r>
              <a:rPr lang="pt-BR">
                <a:highlight>
                  <a:schemeClr val="lt1"/>
                </a:highlight>
              </a:rPr>
              <a:t>Veja o histórico de commits com:</a:t>
            </a:r>
            <a:endParaRPr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pt-BR">
                <a:highlight>
                  <a:schemeClr val="lt2"/>
                </a:highlight>
              </a:rPr>
              <a:t>git log</a:t>
            </a:r>
            <a:endParaRPr>
              <a:highlight>
                <a:schemeClr val="lt2"/>
              </a:highlight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7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Mas na prática, fazemos isso pelo Github</a:t>
            </a:r>
            <a:endParaRPr/>
          </a:p>
        </p:txBody>
      </p:sp>
      <p:sp>
        <p:nvSpPr>
          <p:cNvPr id="444" name="Google Shape;444;p67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criando Pull Requests</a:t>
            </a:r>
            <a:endParaRPr/>
          </a:p>
        </p:txBody>
      </p:sp>
      <p:sp>
        <p:nvSpPr>
          <p:cNvPr id="445" name="Google Shape;445;p6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8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Mas na prática, fazemos isso pelo Github</a:t>
            </a:r>
            <a:endParaRPr/>
          </a:p>
        </p:txBody>
      </p:sp>
      <p:sp>
        <p:nvSpPr>
          <p:cNvPr id="451" name="Google Shape;451;p68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criando Pull Requests</a:t>
            </a:r>
            <a:endParaRPr/>
          </a:p>
        </p:txBody>
      </p:sp>
      <p:sp>
        <p:nvSpPr>
          <p:cNvPr id="452" name="Google Shape;452;p6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 trabalho em equipe, outras pessoas precisam revisar nosso código.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Mas na prática, fazemos isso pelo Github</a:t>
            </a:r>
            <a:endParaRPr/>
          </a:p>
        </p:txBody>
      </p:sp>
      <p:sp>
        <p:nvSpPr>
          <p:cNvPr id="458" name="Google Shape;458;p6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criando Pull Requests</a:t>
            </a:r>
            <a:endParaRPr/>
          </a:p>
        </p:txBody>
      </p:sp>
      <p:sp>
        <p:nvSpPr>
          <p:cNvPr id="459" name="Google Shape;459;p6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 trabalho em equipe, outras pessoas precisam revisar nosso código.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Apenas código </a:t>
            </a:r>
            <a:r>
              <a:rPr b="1" lang="pt-BR"/>
              <a:t>pronto</a:t>
            </a:r>
            <a:r>
              <a:rPr lang="pt-BR"/>
              <a:t> e </a:t>
            </a:r>
            <a:r>
              <a:rPr b="1" lang="pt-BR"/>
              <a:t>validado </a:t>
            </a:r>
            <a:r>
              <a:rPr lang="pt-BR"/>
              <a:t>deve ir para a branch principal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0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Mas na prática, fazemos isso pelo Github</a:t>
            </a:r>
            <a:endParaRPr/>
          </a:p>
        </p:txBody>
      </p:sp>
      <p:sp>
        <p:nvSpPr>
          <p:cNvPr id="465" name="Google Shape;465;p70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criando Pull Requests</a:t>
            </a:r>
            <a:endParaRPr/>
          </a:p>
        </p:txBody>
      </p:sp>
      <p:sp>
        <p:nvSpPr>
          <p:cNvPr id="466" name="Google Shape;466;p7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 trabalho em equipe, outras pessoas precisam revisar nosso código.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Apenas código </a:t>
            </a:r>
            <a:r>
              <a:rPr b="1" lang="pt-BR"/>
              <a:t>pronto</a:t>
            </a:r>
            <a:r>
              <a:rPr lang="pt-BR"/>
              <a:t> e </a:t>
            </a:r>
            <a:r>
              <a:rPr b="1" lang="pt-BR"/>
              <a:t>validado </a:t>
            </a:r>
            <a:r>
              <a:rPr lang="pt-BR"/>
              <a:t>deve ir para a branch principal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Seguindo boas práticas e padrões estabelecidos pela equipe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Criando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Pull Requests</a:t>
            </a:r>
            <a:endParaRPr/>
          </a:p>
        </p:txBody>
      </p:sp>
      <p:sp>
        <p:nvSpPr>
          <p:cNvPr id="472" name="Google Shape;472;p71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/>
              <a:t>Ao criar novas branches, o Github já dá esse atalho para criar um PR</a:t>
            </a:r>
            <a:endParaRPr sz="1800"/>
          </a:p>
        </p:txBody>
      </p:sp>
      <p:pic>
        <p:nvPicPr>
          <p:cNvPr id="473" name="Google Shape;47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700" y="1215775"/>
            <a:ext cx="5719499" cy="2711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Git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Versões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271" y="2216971"/>
            <a:ext cx="6691475" cy="128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2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Criando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Pull Requests</a:t>
            </a:r>
            <a:endParaRPr/>
          </a:p>
        </p:txBody>
      </p:sp>
      <p:sp>
        <p:nvSpPr>
          <p:cNvPr id="479" name="Google Shape;479;p72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/>
              <a:t>Mas caso tenha sumido, basta ir em Pull Requests</a:t>
            </a:r>
            <a:endParaRPr sz="1800"/>
          </a:p>
        </p:txBody>
      </p:sp>
      <p:pic>
        <p:nvPicPr>
          <p:cNvPr id="480" name="Google Shape;48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700" y="1215938"/>
            <a:ext cx="5719499" cy="2711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3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Criando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Pull Requests</a:t>
            </a:r>
            <a:endParaRPr/>
          </a:p>
        </p:txBody>
      </p:sp>
      <p:sp>
        <p:nvSpPr>
          <p:cNvPr id="486" name="Google Shape;486;p73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/>
              <a:t>Novo Pull Request</a:t>
            </a:r>
            <a:endParaRPr sz="1800"/>
          </a:p>
        </p:txBody>
      </p:sp>
      <p:pic>
        <p:nvPicPr>
          <p:cNvPr id="487" name="Google Shape;48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700" y="913400"/>
            <a:ext cx="5719500" cy="3316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4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Criando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Pull Requests</a:t>
            </a:r>
            <a:endParaRPr/>
          </a:p>
        </p:txBody>
      </p:sp>
      <p:sp>
        <p:nvSpPr>
          <p:cNvPr id="493" name="Google Shape;493;p74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E escolher as branches que serão mescladas.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/>
              <a:t>“base” é a branch onde os commits irão entrar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800"/>
              <a:t>“compare” é a branch de onde vêm as modificações.</a:t>
            </a:r>
            <a:endParaRPr sz="1800"/>
          </a:p>
        </p:txBody>
      </p:sp>
      <p:pic>
        <p:nvPicPr>
          <p:cNvPr id="494" name="Google Shape;49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700" y="1277900"/>
            <a:ext cx="5719500" cy="258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Criando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Pull Requests</a:t>
            </a:r>
            <a:endParaRPr/>
          </a:p>
        </p:txBody>
      </p:sp>
      <p:sp>
        <p:nvSpPr>
          <p:cNvPr id="500" name="Google Shape;500;p75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Você deve dar um nome descritivo ao seu PR, e de preferência uma descrição.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800"/>
              <a:t>Também é possível marcar o responsável (assignees), quem deve revisar (reviewers) e outras configurações.</a:t>
            </a:r>
            <a:endParaRPr sz="1800"/>
          </a:p>
        </p:txBody>
      </p:sp>
      <p:pic>
        <p:nvPicPr>
          <p:cNvPr id="501" name="Google Shape;50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700" y="1180438"/>
            <a:ext cx="5719500" cy="3698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6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Revisando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Pull Requests</a:t>
            </a:r>
            <a:endParaRPr/>
          </a:p>
        </p:txBody>
      </p:sp>
      <p:sp>
        <p:nvSpPr>
          <p:cNvPr id="507" name="Google Shape;507;p76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/>
              <a:t>Para revisar um PR, vá na sua página e clique em “files changed”, para ver o que foi alterado.</a:t>
            </a:r>
            <a:endParaRPr sz="1800"/>
          </a:p>
        </p:txBody>
      </p:sp>
      <p:pic>
        <p:nvPicPr>
          <p:cNvPr id="508" name="Google Shape;50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700" y="1268975"/>
            <a:ext cx="5719498" cy="260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Revisando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Pull Requests</a:t>
            </a:r>
            <a:endParaRPr/>
          </a:p>
        </p:txBody>
      </p:sp>
      <p:sp>
        <p:nvSpPr>
          <p:cNvPr id="514" name="Google Shape;514;p7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/>
              <a:t>Você pode marcar um trecho do código para comentar sobre ele</a:t>
            </a:r>
            <a:endParaRPr sz="1800"/>
          </a:p>
        </p:txBody>
      </p:sp>
      <p:pic>
        <p:nvPicPr>
          <p:cNvPr id="515" name="Google Shape;51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700" y="631800"/>
            <a:ext cx="4762525" cy="20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77"/>
          <p:cNvPicPr preferRelativeResize="0"/>
          <p:nvPr/>
        </p:nvPicPr>
        <p:blipFill rotWithShape="1">
          <a:blip r:embed="rId4">
            <a:alphaModFix/>
          </a:blip>
          <a:srcRect b="17321" l="0" r="17321" t="0"/>
          <a:stretch/>
        </p:blipFill>
        <p:spPr>
          <a:xfrm>
            <a:off x="3269813" y="2871927"/>
            <a:ext cx="4462304" cy="207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Revisando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Pull Requests</a:t>
            </a:r>
            <a:endParaRPr/>
          </a:p>
        </p:txBody>
      </p:sp>
      <p:sp>
        <p:nvSpPr>
          <p:cNvPr id="522" name="Google Shape;522;p78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Clicando neste botão você pode criar uma sugestão de como o código deveria ficar.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800"/>
              <a:t>Na sugestão, edite para como deveria ser</a:t>
            </a:r>
            <a:endParaRPr sz="1800"/>
          </a:p>
        </p:txBody>
      </p:sp>
      <p:pic>
        <p:nvPicPr>
          <p:cNvPr id="523" name="Google Shape;52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700" y="743313"/>
            <a:ext cx="5719501" cy="3656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9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Revisando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Pull Requests</a:t>
            </a:r>
            <a:endParaRPr/>
          </a:p>
        </p:txBody>
      </p:sp>
      <p:sp>
        <p:nvSpPr>
          <p:cNvPr id="529" name="Google Shape;529;p79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Ao clicar no preview você pode checar como vai ficar.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800"/>
              <a:t>A pessoa verá como o código era e como você sugeriu que ficasse, facilitando a correção.</a:t>
            </a:r>
            <a:endParaRPr sz="1800"/>
          </a:p>
        </p:txBody>
      </p:sp>
      <p:pic>
        <p:nvPicPr>
          <p:cNvPr id="530" name="Google Shape;53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700" y="1287388"/>
            <a:ext cx="5719500" cy="256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Revisando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Pull Requests</a:t>
            </a:r>
            <a:endParaRPr/>
          </a:p>
        </p:txBody>
      </p:sp>
      <p:sp>
        <p:nvSpPr>
          <p:cNvPr id="536" name="Google Shape;536;p80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/>
              <a:t>Depois, clique em “start a review”</a:t>
            </a:r>
            <a:endParaRPr sz="1800"/>
          </a:p>
        </p:txBody>
      </p:sp>
      <p:pic>
        <p:nvPicPr>
          <p:cNvPr id="537" name="Google Shape;53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700" y="1283213"/>
            <a:ext cx="5719500" cy="2577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Revisando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Pull Requests</a:t>
            </a:r>
            <a:endParaRPr/>
          </a:p>
        </p:txBody>
      </p:sp>
      <p:sp>
        <p:nvSpPr>
          <p:cNvPr id="543" name="Google Shape;543;p81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Por fim, “review changes”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/>
              <a:t>Adicione uma descrição e marque o que achou.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/>
              <a:t>Se foi só um comentário, se você aprova as mudanças ou se precisa corrigir.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800"/>
              <a:t>Depois, confirme clicando em “submit review”</a:t>
            </a:r>
            <a:endParaRPr sz="1800"/>
          </a:p>
        </p:txBody>
      </p:sp>
      <p:pic>
        <p:nvPicPr>
          <p:cNvPr id="544" name="Google Shape;54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700" y="323963"/>
            <a:ext cx="5719501" cy="44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Git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152475"/>
            <a:ext cx="281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Trabalho em equipe</a:t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8400" y="445025"/>
            <a:ext cx="2390775" cy="33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82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Mergeando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Pull Requests</a:t>
            </a:r>
            <a:endParaRPr/>
          </a:p>
        </p:txBody>
      </p:sp>
      <p:sp>
        <p:nvSpPr>
          <p:cNvPr id="550" name="Google Shape;550;p82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Uma vez aprovado, basta ir na página do PR e clicar em “Merge pull request”.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800"/>
              <a:t>Isso irá adicionar as modificações dessa branch na main.</a:t>
            </a:r>
            <a:endParaRPr sz="1800"/>
          </a:p>
        </p:txBody>
      </p:sp>
      <p:pic>
        <p:nvPicPr>
          <p:cNvPr id="551" name="Google Shape;55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700" y="1408625"/>
            <a:ext cx="5719500" cy="2326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83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Issues</a:t>
            </a:r>
            <a:endParaRPr/>
          </a:p>
        </p:txBody>
      </p:sp>
      <p:sp>
        <p:nvSpPr>
          <p:cNvPr id="557" name="Google Shape;557;p83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problemas ou sugestões</a:t>
            </a:r>
            <a:endParaRPr/>
          </a:p>
        </p:txBody>
      </p:sp>
      <p:sp>
        <p:nvSpPr>
          <p:cNvPr id="558" name="Google Shape;558;p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Criamos Issues para sinalizar problemas que precisam de correção, ou sugestões de melhorias.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84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Criando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Issues</a:t>
            </a:r>
            <a:endParaRPr/>
          </a:p>
        </p:txBody>
      </p:sp>
      <p:sp>
        <p:nvSpPr>
          <p:cNvPr id="564" name="Google Shape;564;p84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/>
              <a:t>Vá em “Issues” e clique em “New issue”</a:t>
            </a:r>
            <a:endParaRPr sz="1800"/>
          </a:p>
        </p:txBody>
      </p:sp>
      <p:pic>
        <p:nvPicPr>
          <p:cNvPr id="565" name="Google Shape;56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700" y="915538"/>
            <a:ext cx="5719500" cy="3312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8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Criando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Issues</a:t>
            </a:r>
            <a:endParaRPr/>
          </a:p>
        </p:txBody>
      </p:sp>
      <p:sp>
        <p:nvSpPr>
          <p:cNvPr id="571" name="Google Shape;571;p85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Dê um nome e uma descrição para a Issue.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800"/>
              <a:t>Você também pode adicionar quem é o responsável, algumas labels (categorias) e outras coisas.</a:t>
            </a:r>
            <a:endParaRPr sz="1800"/>
          </a:p>
        </p:txBody>
      </p:sp>
      <p:pic>
        <p:nvPicPr>
          <p:cNvPr id="572" name="Google Shape;57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700" y="1016338"/>
            <a:ext cx="5719500" cy="3110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86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Resolvendo</a:t>
            </a:r>
            <a:r>
              <a:rPr lang="pt-BR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Issues</a:t>
            </a:r>
            <a:endParaRPr/>
          </a:p>
        </p:txBody>
      </p:sp>
      <p:sp>
        <p:nvSpPr>
          <p:cNvPr id="578" name="Google Shape;578;p86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Para resolver você pode: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800"/>
              <a:t>Fechar a issue simplesmente, caso ela não faça mais sentido.</a:t>
            </a:r>
            <a:endParaRPr sz="1800"/>
          </a:p>
        </p:txBody>
      </p:sp>
      <p:pic>
        <p:nvPicPr>
          <p:cNvPr id="579" name="Google Shape;57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700" y="296813"/>
            <a:ext cx="5719498" cy="4549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8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Resolvendo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Issues</a:t>
            </a:r>
            <a:endParaRPr/>
          </a:p>
        </p:txBody>
      </p:sp>
      <p:sp>
        <p:nvSpPr>
          <p:cNvPr id="585" name="Google Shape;585;p87"/>
          <p:cNvSpPr txBox="1"/>
          <p:nvPr>
            <p:ph idx="1" type="body"/>
          </p:nvPr>
        </p:nvSpPr>
        <p:spPr>
          <a:xfrm>
            <a:off x="311700" y="1490875"/>
            <a:ext cx="2953500" cy="34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Ou, quando fizer um código que a resolve, durante a criação do PR digite: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pt-BR" sz="1800"/>
              <a:t>Close #&lt;número da issue&gt;</a:t>
            </a:r>
            <a:endParaRPr i="1"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/>
              <a:t>Dessa forma, quando for mergeado, o PR irá fechar a issue automaticamente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800"/>
              <a:t>Você pode marcar várias issues num PR.</a:t>
            </a:r>
            <a:endParaRPr sz="1800"/>
          </a:p>
        </p:txBody>
      </p:sp>
      <p:pic>
        <p:nvPicPr>
          <p:cNvPr id="586" name="Google Shape;58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5200" y="525100"/>
            <a:ext cx="5573999" cy="4093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git pull</a:t>
            </a:r>
            <a:endParaRPr/>
          </a:p>
        </p:txBody>
      </p:sp>
      <p:sp>
        <p:nvSpPr>
          <p:cNvPr id="592" name="Google Shape;592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PR foi mergeado no repositório remoto, não no local.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Para “puxar” as alterações que estão no repositório remoto, use: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pt-BR">
                <a:highlight>
                  <a:srgbClr val="D9D9D9"/>
                </a:highlight>
              </a:rPr>
              <a:t>git pull</a:t>
            </a:r>
            <a:endParaRPr i="1">
              <a:highlight>
                <a:srgbClr val="D9D9D9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highlight>
                  <a:schemeClr val="lt1"/>
                </a:highlight>
              </a:rPr>
              <a:t>Antes de criar novas branches, mude para a main e faça um “git pull”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highlight>
                  <a:schemeClr val="lt1"/>
                </a:highlight>
              </a:rPr>
              <a:t>Dessa forma, as novas branches serão baseadas na versão mais atual da branch principal.</a:t>
            </a: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Prática</a:t>
            </a:r>
            <a:endParaRPr/>
          </a:p>
        </p:txBody>
      </p:sp>
      <p:sp>
        <p:nvSpPr>
          <p:cNvPr id="598" name="Google Shape;598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Crie uma issue e um PR que a resolve.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99" name="Google Shape;599;p89"/>
          <p:cNvGraphicFramePr/>
          <p:nvPr/>
        </p:nvGraphicFramePr>
        <p:xfrm>
          <a:off x="952500" y="1710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{FC400A36-C789-4A73-B55E-0B5D35BE673C}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git status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exibe o status dos arquivos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git add .  | git add &lt;nome do arquivo&gt;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adiciona arquivos para serem “commitados”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git commit -m “mensagem”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cria um novo commit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git push origin &lt;nome da branch&gt;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envia os commits da branch para o repositório remoto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git checkout -b &lt;nome da branch&gt;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cria uma nova branch e muda para ela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git branch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exibe as branches existentes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git pull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puxa alterações remotas para repositório local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0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Forks</a:t>
            </a:r>
            <a:endParaRPr/>
          </a:p>
        </p:txBody>
      </p:sp>
      <p:sp>
        <p:nvSpPr>
          <p:cNvPr id="605" name="Google Shape;605;p9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90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Contribuindo com repositórios que não são seus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91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Forks</a:t>
            </a:r>
            <a:endParaRPr/>
          </a:p>
        </p:txBody>
      </p:sp>
      <p:sp>
        <p:nvSpPr>
          <p:cNvPr id="612" name="Google Shape;612;p9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Até agora somos donos do repositório.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91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Contribuindo com repositórios que não são seus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Git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152475"/>
            <a:ext cx="281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Trabalho em equipe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8400" y="445025"/>
            <a:ext cx="32172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92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Forks</a:t>
            </a:r>
            <a:endParaRPr/>
          </a:p>
        </p:txBody>
      </p:sp>
      <p:sp>
        <p:nvSpPr>
          <p:cNvPr id="619" name="Google Shape;619;p9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Até agora somos donos do repositório.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 não formos, até podemos modificar localmente, mas o github não vai aceitar.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92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Contribuindo com repositórios que não são seus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93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Forks</a:t>
            </a:r>
            <a:endParaRPr/>
          </a:p>
        </p:txBody>
      </p:sp>
      <p:sp>
        <p:nvSpPr>
          <p:cNvPr id="626" name="Google Shape;626;p9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Até agora somos donos do repositório.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 não formos, até podemos modificar localmente, mas o github não vai aceitar.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fazer? Criar uma cópia nossa do repositório.</a:t>
            </a:r>
            <a:endParaRPr/>
          </a:p>
        </p:txBody>
      </p:sp>
      <p:sp>
        <p:nvSpPr>
          <p:cNvPr id="627" name="Google Shape;627;p93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Contribuindo com repositórios que não são seus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4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Criando um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Fork</a:t>
            </a:r>
            <a:endParaRPr/>
          </a:p>
        </p:txBody>
      </p:sp>
      <p:sp>
        <p:nvSpPr>
          <p:cNvPr id="633" name="Google Shape;633;p94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Basta clicar no Botão “Fork”</a:t>
            </a:r>
            <a:endParaRPr/>
          </a:p>
        </p:txBody>
      </p:sp>
      <p:pic>
        <p:nvPicPr>
          <p:cNvPr id="634" name="Google Shape;634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700" y="947425"/>
            <a:ext cx="5719500" cy="3248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9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Criando um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Fork</a:t>
            </a:r>
            <a:endParaRPr/>
          </a:p>
        </p:txBody>
      </p:sp>
      <p:sp>
        <p:nvSpPr>
          <p:cNvPr id="640" name="Google Shape;640;p95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 inserir as informações da sua cópia do repositório.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Uma vez no seu Fork, copie ele para a sua máquina e comece a mexer.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Quando for criar um PR para enviar para o dono original, aparecerá a opção de mergear na main original, em vez da main do seu repositório.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41" name="Google Shape;641;p95"/>
          <p:cNvPicPr preferRelativeResize="0"/>
          <p:nvPr/>
        </p:nvPicPr>
        <p:blipFill rotWithShape="1">
          <a:blip r:embed="rId3">
            <a:alphaModFix/>
          </a:blip>
          <a:srcRect b="-770" l="0" r="0" t="770"/>
          <a:stretch/>
        </p:blipFill>
        <p:spPr>
          <a:xfrm>
            <a:off x="3346724" y="388125"/>
            <a:ext cx="5511576" cy="436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96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 como copiar o repositório para minha máquina?</a:t>
            </a:r>
            <a:endParaRPr/>
          </a:p>
        </p:txBody>
      </p:sp>
      <p:sp>
        <p:nvSpPr>
          <p:cNvPr id="647" name="Google Shape;647;p96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 repositório que quiser copiar para mexer (seja seu, um fork seu ou de outro dono), clique no botão verde “&lt;&gt;Code”.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Irá abrir opções de URL. Seleciona a opção por SSH (que configuramos)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No terminal, digite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pt-BR">
                <a:highlight>
                  <a:schemeClr val="lt2"/>
                </a:highlight>
              </a:rPr>
              <a:t>git clone &lt;url copiada&gt;</a:t>
            </a:r>
            <a:endParaRPr i="1">
              <a:highlight>
                <a:schemeClr val="lt2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highlight>
                  <a:schemeClr val="lt1"/>
                </a:highlight>
              </a:rPr>
              <a:t>Assim, você terá uma cópia local e poderá mexer nela.</a:t>
            </a:r>
            <a:endParaRPr>
              <a:highlight>
                <a:schemeClr val="lt1"/>
              </a:highlight>
            </a:endParaRPr>
          </a:p>
        </p:txBody>
      </p:sp>
      <p:pic>
        <p:nvPicPr>
          <p:cNvPr id="648" name="Google Shape;64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700" y="327000"/>
            <a:ext cx="5719500" cy="448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aprendemos praticando…</a:t>
            </a:r>
            <a:endParaRPr/>
          </a:p>
        </p:txBody>
      </p:sp>
      <p:sp>
        <p:nvSpPr>
          <p:cNvPr id="654" name="Google Shape;654;p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Apague o seu repositório local e clone-o do seu github.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Inclusive, em alguns problemas pode ser útil fazer isso, mas cuidado para não perder mudanças não comitadas.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98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Problemas comuns</a:t>
            </a:r>
            <a:endParaRPr/>
          </a:p>
        </p:txBody>
      </p:sp>
      <p:sp>
        <p:nvSpPr>
          <p:cNvPr id="660" name="Google Shape;660;p98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(e como resolvê-los)</a:t>
            </a:r>
            <a:endParaRPr/>
          </a:p>
        </p:txBody>
      </p:sp>
      <p:sp>
        <p:nvSpPr>
          <p:cNvPr id="661" name="Google Shape;661;p9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Branch outdated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Conflitos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Commit com nome errado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Commit faltando arquivos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Desfazer um commit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Branch outdated</a:t>
            </a:r>
            <a:endParaRPr/>
          </a:p>
        </p:txBody>
      </p:sp>
      <p:sp>
        <p:nvSpPr>
          <p:cNvPr id="667" name="Google Shape;667;p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Acontece quando nossa branch está desatualizada, faltando commits mais novos.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Branch outdated</a:t>
            </a:r>
            <a:endParaRPr/>
          </a:p>
        </p:txBody>
      </p:sp>
      <p:sp>
        <p:nvSpPr>
          <p:cNvPr id="673" name="Google Shape;673;p1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Acontece quando nossa branch está desatualizada, faltando commits mais novos.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/>
              <a:t>Você e seu colega criaram branchs a partir de um mesmo ponto. O PR dele entrou primeiro que o seu. Agora a main tem commit que não está na sua branch e você não vai conseguir mergear a sua branch.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Branch outdated</a:t>
            </a:r>
            <a:endParaRPr/>
          </a:p>
        </p:txBody>
      </p:sp>
      <p:sp>
        <p:nvSpPr>
          <p:cNvPr id="679" name="Google Shape;679;p1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Acontece quando nossa branch está desatualizada, faltando commits mais novos.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/>
              <a:t>Você e seu colega criaram branchs a partir de um mesmo ponto. O PR dele entrou primeiro que o seu. Agora a main tem commit que não está na sua branch e você não vai conseguir mergear a sua branch.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Solução: mergear a main (mais atualizada) na sua branch (menos atualizada).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O merge sempre é feito da mais atual para a mais antiga. Geralmente nossa branch é mais atual, mas quando alguém atualiza a main a situação inverte.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Git</a:t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152475"/>
            <a:ext cx="281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Trabalho em equipe</a:t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1788" y="445025"/>
            <a:ext cx="286043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Conflito</a:t>
            </a:r>
            <a:endParaRPr/>
          </a:p>
        </p:txBody>
      </p:sp>
      <p:sp>
        <p:nvSpPr>
          <p:cNvPr id="685" name="Google Shape;685;p1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É a quase a mesma situação, mas acontece quando duas pessoas editam o mesmo trecho em duas branches separadas.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O git aceita o primeiro merge na main, mas quando vai analisar o segundo, percebe que ele editou o mesmo lugar. Como as duas branches se originaram do mesmo ponto, é como se tivesses duas alterações ao mesmo tempo, então ele não sabe qual é a certa de manter.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Solução: resolver manualmente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Prática</a:t>
            </a:r>
            <a:endParaRPr/>
          </a:p>
        </p:txBody>
      </p:sp>
      <p:sp>
        <p:nvSpPr>
          <p:cNvPr id="691" name="Google Shape;691;p1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Vamos forçar um conflito para aprender a resolvê-lo.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Vá para a main e a atualize (git checkout main; git pull)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Crie uma nova branch (git checkout -b dev-1)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pt-BR"/>
              <a:t>Modifique algo no README, como o título ou a descrição. Por exemplo: adicione abaixo do título “Este repositório é apenas um exemplo de teste”.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pt-BR"/>
              <a:t>Faça um commit e envie para o github (git add .; git commit -m “atualiza README”; git push origin dev-1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Volte para a main e crie outra branch (dev-2)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pt-BR"/>
              <a:t>Edite o mesmo trecho do README. Por exemplo “Este repositório está sendo usado para aprender conceitos do git”.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pt-BR"/>
              <a:t>Envie para o Github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Prática</a:t>
            </a:r>
            <a:endParaRPr/>
          </a:p>
        </p:txBody>
      </p:sp>
      <p:sp>
        <p:nvSpPr>
          <p:cNvPr id="697" name="Google Shape;697;p1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4"/>
            </a:pPr>
            <a:r>
              <a:rPr lang="pt-BR"/>
              <a:t>Crie um PR para cada nova branch.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4"/>
            </a:pPr>
            <a:r>
              <a:rPr lang="pt-BR"/>
              <a:t>Faça o merge de um PR.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4"/>
            </a:pPr>
            <a:r>
              <a:rPr lang="pt-BR"/>
              <a:t>Ao entrar na página do segundo PR, veremos uma mensagem indicando que há conflitos.</a:t>
            </a:r>
            <a:endParaRPr/>
          </a:p>
        </p:txBody>
      </p:sp>
      <p:pic>
        <p:nvPicPr>
          <p:cNvPr id="698" name="Google Shape;698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9088" y="2571750"/>
            <a:ext cx="5265823" cy="240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Prática</a:t>
            </a:r>
            <a:endParaRPr/>
          </a:p>
        </p:txBody>
      </p:sp>
      <p:sp>
        <p:nvSpPr>
          <p:cNvPr id="704" name="Google Shape;704;p1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7"/>
            </a:pPr>
            <a:r>
              <a:rPr lang="pt-BR"/>
              <a:t>Para resolver, vamos: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pt-BR"/>
              <a:t>Ir para a main e atualizar com o merge feito (git checkout main; git pull)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pt-BR"/>
              <a:t>Voltar para a branch que queremos corrigir (git checkout dev-2)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pt-BR"/>
              <a:t>Realizar um merge da main (atualizada) na nossa branch (git merge main)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7"/>
            </a:pPr>
            <a:r>
              <a:rPr lang="pt-BR"/>
              <a:t>Veremos uma mensagem de que houve conflito. Ao digitar “</a:t>
            </a:r>
            <a:r>
              <a:rPr i="1" lang="pt-BR"/>
              <a:t>git status</a:t>
            </a:r>
            <a:r>
              <a:rPr lang="pt-BR"/>
              <a:t>” veremos o estado de conflito do arquivo.</a:t>
            </a:r>
            <a:endParaRPr/>
          </a:p>
        </p:txBody>
      </p:sp>
      <p:pic>
        <p:nvPicPr>
          <p:cNvPr id="705" name="Google Shape;705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312" y="2925450"/>
            <a:ext cx="4287375" cy="211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Prática</a:t>
            </a:r>
            <a:endParaRPr/>
          </a:p>
        </p:txBody>
      </p:sp>
      <p:sp>
        <p:nvSpPr>
          <p:cNvPr id="711" name="Google Shape;711;p1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9"/>
            </a:pPr>
            <a:r>
              <a:rPr lang="pt-BR"/>
              <a:t>Precisamos abrir cada arquivo com conflito para resolvê-los manualmente.</a:t>
            </a:r>
            <a:br>
              <a:rPr lang="pt-BR"/>
            </a:br>
            <a:r>
              <a:rPr lang="pt-BR"/>
              <a:t>Existe um bloco indicando o código que está no “HEAD” (a branch atual) e o que veio da “main”</a:t>
            </a:r>
            <a:endParaRPr/>
          </a:p>
        </p:txBody>
      </p:sp>
      <p:pic>
        <p:nvPicPr>
          <p:cNvPr id="712" name="Google Shape;712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438" y="2195200"/>
            <a:ext cx="7525126" cy="284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Prática</a:t>
            </a:r>
            <a:endParaRPr/>
          </a:p>
        </p:txBody>
      </p:sp>
      <p:sp>
        <p:nvSpPr>
          <p:cNvPr id="718" name="Google Shape;718;p1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9"/>
            </a:pPr>
            <a:r>
              <a:rPr lang="pt-BR"/>
              <a:t>Escolher o que fica</a:t>
            </a:r>
            <a:br>
              <a:rPr lang="pt-BR"/>
            </a:br>
            <a:r>
              <a:rPr lang="pt-BR"/>
              <a:t>Para manter o que veio da main ou da sua branch, apague o trecho que será deletado e as marcações.</a:t>
            </a:r>
            <a:endParaRPr/>
          </a:p>
        </p:txBody>
      </p:sp>
      <p:pic>
        <p:nvPicPr>
          <p:cNvPr id="719" name="Google Shape;719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8125" y="2277200"/>
            <a:ext cx="5787748" cy="1166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8125" y="3742925"/>
            <a:ext cx="5787750" cy="12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Prática</a:t>
            </a:r>
            <a:endParaRPr/>
          </a:p>
        </p:txBody>
      </p:sp>
      <p:sp>
        <p:nvSpPr>
          <p:cNvPr id="726" name="Google Shape;726;p1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9"/>
            </a:pPr>
            <a:r>
              <a:rPr lang="pt-BR"/>
              <a:t>Você pode manter as duas coisas, basta apagar as marcações.</a:t>
            </a:r>
            <a:endParaRPr/>
          </a:p>
        </p:txBody>
      </p:sp>
      <p:pic>
        <p:nvPicPr>
          <p:cNvPr id="727" name="Google Shape;727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313" y="2436025"/>
            <a:ext cx="8293374" cy="16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Prática</a:t>
            </a:r>
            <a:endParaRPr/>
          </a:p>
        </p:txBody>
      </p:sp>
      <p:sp>
        <p:nvSpPr>
          <p:cNvPr id="733" name="Google Shape;733;p1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10"/>
            </a:pPr>
            <a:r>
              <a:rPr lang="pt-BR"/>
              <a:t>O conflito é considerado resolvido quando não existem mais marcações no arquivo.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10"/>
            </a:pPr>
            <a:r>
              <a:rPr lang="pt-BR"/>
              <a:t>Resolva os conflitos, salve e faça o commit. A mensagem por ser “resolve conflito com a mais”, por exemplo.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10"/>
            </a:pPr>
            <a:r>
              <a:rPr lang="pt-BR"/>
              <a:t>Ao fazer o push, o github vai entender que você resolveu o conflito e vai permitir você megear seu PR.</a:t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Corrigir um commit</a:t>
            </a:r>
            <a:endParaRPr/>
          </a:p>
        </p:txBody>
      </p:sp>
      <p:sp>
        <p:nvSpPr>
          <p:cNvPr id="739" name="Google Shape;739;p1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É muito comum esquecer de adicionar um arquivo em um commit, ou cometer algum erro no título.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Para corrigir isso usamos a opção “--amend”: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pt-BR"/>
              <a:t>git commit </a:t>
            </a:r>
            <a:r>
              <a:rPr i="1" lang="pt-BR"/>
              <a:t>--amend -m “nova mensagem”</a:t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Para adicionar um arquivo, mas sem alterar a mensagem: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pt-BR"/>
              <a:t>git add &lt;arquivo&gt;</a:t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pt-BR"/>
              <a:t>git commit --amend --no-edit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Desfazer um commit</a:t>
            </a:r>
            <a:endParaRPr/>
          </a:p>
        </p:txBody>
      </p:sp>
      <p:sp>
        <p:nvSpPr>
          <p:cNvPr id="745" name="Google Shape;745;p1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É raro, mas acontece com frequência.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Se você tomar cuidado, vai acontecer tão pouco que vai ser ruim de decorar, mas basta pesquisar.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Copiando do StackOverflow: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Da pra fazer da seguinte forma quando você elimina as atividades feitas no stage: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pt-BR">
                <a:highlight>
                  <a:schemeClr val="lt2"/>
                </a:highlight>
              </a:rPr>
              <a:t>git reset HEAD~1 --hard</a:t>
            </a:r>
            <a:endParaRPr i="1">
              <a:highlight>
                <a:schemeClr val="lt2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ou para voltar com as atividades ao stage: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pt-BR">
                <a:highlight>
                  <a:schemeClr val="lt2"/>
                </a:highlight>
              </a:rPr>
              <a:t>git reset HEAD~1 --soft</a:t>
            </a:r>
            <a:endParaRPr i="1">
              <a:highlight>
                <a:schemeClr val="lt2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